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17"/>
  </p:notesMasterIdLst>
  <p:sldIdLst>
    <p:sldId id="256" r:id="rId2"/>
    <p:sldId id="274" r:id="rId3"/>
    <p:sldId id="272" r:id="rId4"/>
    <p:sldId id="271" r:id="rId5"/>
    <p:sldId id="276" r:id="rId6"/>
    <p:sldId id="278" r:id="rId7"/>
    <p:sldId id="273" r:id="rId8"/>
    <p:sldId id="275" r:id="rId9"/>
    <p:sldId id="277" r:id="rId10"/>
    <p:sldId id="279" r:id="rId11"/>
    <p:sldId id="293" r:id="rId12"/>
    <p:sldId id="299" r:id="rId13"/>
    <p:sldId id="300" r:id="rId14"/>
    <p:sldId id="294" r:id="rId15"/>
    <p:sldId id="302" r:id="rId16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00">
          <p15:clr>
            <a:srgbClr val="A4A3A4"/>
          </p15:clr>
        </p15:guide>
        <p15:guide id="2" pos="31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E7C"/>
    <a:srgbClr val="FF3300"/>
    <a:srgbClr val="091C2B"/>
    <a:srgbClr val="050F17"/>
    <a:srgbClr val="0F293E"/>
    <a:srgbClr val="767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987" autoAdjust="0"/>
    <p:restoredTop sz="72585" autoAdjust="0"/>
  </p:normalViewPr>
  <p:slideViewPr>
    <p:cSldViewPr snapToGrid="0" snapToObjects="1" showGuides="1">
      <p:cViewPr varScale="1">
        <p:scale>
          <a:sx n="79" d="100"/>
          <a:sy n="79" d="100"/>
        </p:scale>
        <p:origin x="2442" y="54"/>
      </p:cViewPr>
      <p:guideLst>
        <p:guide orient="horz" pos="1000"/>
        <p:guide pos="31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BC2CA8-4EFE-45CF-8D36-902D98A9895F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de-DE"/>
        </a:p>
      </dgm:t>
    </dgm:pt>
    <dgm:pt modelId="{EA4DC948-65B1-42D8-832B-3C26DF0AC747}">
      <dgm:prSet phldrT="[Text]" custT="1"/>
      <dgm:spPr/>
      <dgm:t>
        <a:bodyPr/>
        <a:lstStyle/>
        <a:p>
          <a:r>
            <a:rPr lang="de-DE" sz="1800" dirty="0"/>
            <a:t>2014 Verabschiedung </a:t>
          </a:r>
          <a:r>
            <a:rPr lang="de-DE" sz="1800"/>
            <a:t>EU </a:t>
          </a:r>
          <a:br>
            <a:rPr lang="de-DE" sz="1800"/>
          </a:br>
          <a:r>
            <a:rPr lang="de-DE" sz="1800"/>
            <a:t>(</a:t>
          </a:r>
          <a:r>
            <a:rPr lang="de-DE" sz="1800" dirty="0"/>
            <a:t>Staaten verpflichten sich zur Umsetzung)</a:t>
          </a:r>
        </a:p>
      </dgm:t>
    </dgm:pt>
    <dgm:pt modelId="{CA612FB6-F96F-4C54-AFB9-ED0E582E6413}" type="parTrans" cxnId="{8B5E1031-66B9-4E49-979B-355EA1115618}">
      <dgm:prSet/>
      <dgm:spPr/>
      <dgm:t>
        <a:bodyPr/>
        <a:lstStyle/>
        <a:p>
          <a:endParaRPr lang="de-DE"/>
        </a:p>
      </dgm:t>
    </dgm:pt>
    <dgm:pt modelId="{4EA1101C-C8FB-428B-A447-229FB538FDBB}" type="sibTrans" cxnId="{8B5E1031-66B9-4E49-979B-355EA1115618}">
      <dgm:prSet/>
      <dgm:spPr/>
      <dgm:t>
        <a:bodyPr/>
        <a:lstStyle/>
        <a:p>
          <a:endParaRPr lang="de-DE"/>
        </a:p>
      </dgm:t>
    </dgm:pt>
    <dgm:pt modelId="{896C3858-A5B9-4073-A56D-F6351A47E1DE}">
      <dgm:prSet phldrT="[Text]" custT="1"/>
      <dgm:spPr/>
      <dgm:t>
        <a:bodyPr/>
        <a:lstStyle/>
        <a:p>
          <a:r>
            <a:rPr lang="de-DE" sz="1800" dirty="0"/>
            <a:t>2018 Einführung in Deutschland</a:t>
          </a:r>
        </a:p>
      </dgm:t>
    </dgm:pt>
    <dgm:pt modelId="{246CE4DF-02FA-41F6-80C7-3391F163C3D3}" type="parTrans" cxnId="{94E182C9-897F-48F6-BBC4-11B468233206}">
      <dgm:prSet/>
      <dgm:spPr/>
      <dgm:t>
        <a:bodyPr/>
        <a:lstStyle/>
        <a:p>
          <a:endParaRPr lang="de-DE"/>
        </a:p>
      </dgm:t>
    </dgm:pt>
    <dgm:pt modelId="{BD8B4279-DB08-40BE-94D2-F644DFBFD140}" type="sibTrans" cxnId="{94E182C9-897F-48F6-BBC4-11B468233206}">
      <dgm:prSet/>
      <dgm:spPr/>
      <dgm:t>
        <a:bodyPr/>
        <a:lstStyle/>
        <a:p>
          <a:endParaRPr lang="de-DE"/>
        </a:p>
      </dgm:t>
    </dgm:pt>
    <dgm:pt modelId="{1B701E3F-4327-410C-9F1B-890DAEB20B0F}">
      <dgm:prSet phldrT="[Text]"/>
      <dgm:spPr/>
      <dgm:t>
        <a:bodyPr/>
        <a:lstStyle/>
        <a:p>
          <a:endParaRPr lang="de-DE"/>
        </a:p>
      </dgm:t>
    </dgm:pt>
    <dgm:pt modelId="{31402241-2D69-430A-BDF0-654F78A5F26A}" type="parTrans" cxnId="{81396A65-CF17-4E51-845C-E8D04F41F575}">
      <dgm:prSet/>
      <dgm:spPr/>
      <dgm:t>
        <a:bodyPr/>
        <a:lstStyle/>
        <a:p>
          <a:endParaRPr lang="de-DE"/>
        </a:p>
      </dgm:t>
    </dgm:pt>
    <dgm:pt modelId="{C1328A37-5355-406E-BC19-D68D4E1ACABC}" type="sibTrans" cxnId="{81396A65-CF17-4E51-845C-E8D04F41F575}">
      <dgm:prSet/>
      <dgm:spPr/>
      <dgm:t>
        <a:bodyPr/>
        <a:lstStyle/>
        <a:p>
          <a:endParaRPr lang="de-DE"/>
        </a:p>
      </dgm:t>
    </dgm:pt>
    <dgm:pt modelId="{5400CB9F-06C4-47E1-B5BB-FBB00C4B3B44}">
      <dgm:prSet phldrT="[Text]" custT="1"/>
      <dgm:spPr/>
      <dgm:t>
        <a:bodyPr/>
        <a:lstStyle/>
        <a:p>
          <a:r>
            <a:rPr lang="de-DE" sz="1800" dirty="0"/>
            <a:t>1970 erstes Datenschutzgesetz (Hessen)</a:t>
          </a:r>
        </a:p>
      </dgm:t>
    </dgm:pt>
    <dgm:pt modelId="{62D9A0FF-70ED-4C5E-BB08-622A27810FAF}" type="parTrans" cxnId="{61B388A2-5C97-495B-8FB9-4AACD10AF97C}">
      <dgm:prSet/>
      <dgm:spPr/>
      <dgm:t>
        <a:bodyPr/>
        <a:lstStyle/>
        <a:p>
          <a:endParaRPr lang="de-DE"/>
        </a:p>
      </dgm:t>
    </dgm:pt>
    <dgm:pt modelId="{2548034E-8D81-4B4A-ADDD-3FC98AD94F0C}" type="sibTrans" cxnId="{61B388A2-5C97-495B-8FB9-4AACD10AF97C}">
      <dgm:prSet/>
      <dgm:spPr/>
      <dgm:t>
        <a:bodyPr/>
        <a:lstStyle/>
        <a:p>
          <a:endParaRPr lang="de-DE"/>
        </a:p>
      </dgm:t>
    </dgm:pt>
    <dgm:pt modelId="{51E4080D-3939-45A4-BB33-5B2D82C22807}">
      <dgm:prSet phldrT="[Text]" custT="1"/>
      <dgm:spPr/>
      <dgm:t>
        <a:bodyPr/>
        <a:lstStyle/>
        <a:p>
          <a:r>
            <a:rPr lang="de-DE" sz="1800" dirty="0"/>
            <a:t>1977 erstes Bundesdatenschutzgesetz</a:t>
          </a:r>
        </a:p>
      </dgm:t>
    </dgm:pt>
    <dgm:pt modelId="{94257F2C-5BBE-4E44-87BA-57FE27DF8984}" type="parTrans" cxnId="{55D77294-B889-4430-8E26-B107C6C6ABF4}">
      <dgm:prSet/>
      <dgm:spPr/>
      <dgm:t>
        <a:bodyPr/>
        <a:lstStyle/>
        <a:p>
          <a:endParaRPr lang="de-DE"/>
        </a:p>
      </dgm:t>
    </dgm:pt>
    <dgm:pt modelId="{EEF6B6A4-729A-4345-A573-8255430ED039}" type="sibTrans" cxnId="{55D77294-B889-4430-8E26-B107C6C6ABF4}">
      <dgm:prSet/>
      <dgm:spPr/>
      <dgm:t>
        <a:bodyPr/>
        <a:lstStyle/>
        <a:p>
          <a:endParaRPr lang="de-DE"/>
        </a:p>
      </dgm:t>
    </dgm:pt>
    <dgm:pt modelId="{61B52550-5069-41B9-9DBE-6A7BB42B56C4}">
      <dgm:prSet phldrT="[Text]" custT="1"/>
      <dgm:spPr/>
      <dgm:t>
        <a:bodyPr/>
        <a:lstStyle/>
        <a:p>
          <a:r>
            <a:rPr lang="de-DE" sz="1800" dirty="0"/>
            <a:t>1983 Datenschutz wird als Grundrecht verbindlich</a:t>
          </a:r>
        </a:p>
      </dgm:t>
    </dgm:pt>
    <dgm:pt modelId="{31D3F759-0710-4A8E-A926-1C0BC25C0306}" type="parTrans" cxnId="{A861C23C-D8C9-4CC9-BC4F-8800BBD3DEE6}">
      <dgm:prSet/>
      <dgm:spPr/>
      <dgm:t>
        <a:bodyPr/>
        <a:lstStyle/>
        <a:p>
          <a:endParaRPr lang="de-DE"/>
        </a:p>
      </dgm:t>
    </dgm:pt>
    <dgm:pt modelId="{3DB76452-3A8E-40E8-9409-5F45F141FE33}" type="sibTrans" cxnId="{A861C23C-D8C9-4CC9-BC4F-8800BBD3DEE6}">
      <dgm:prSet/>
      <dgm:spPr/>
      <dgm:t>
        <a:bodyPr/>
        <a:lstStyle/>
        <a:p>
          <a:endParaRPr lang="de-DE"/>
        </a:p>
      </dgm:t>
    </dgm:pt>
    <dgm:pt modelId="{EA9C7547-4DBA-4A30-A748-C961DF7B47CD}">
      <dgm:prSet phldrT="[Text]" custT="1"/>
      <dgm:spPr/>
      <dgm:t>
        <a:bodyPr/>
        <a:lstStyle/>
        <a:p>
          <a:r>
            <a:rPr lang="de-DE" sz="1800" dirty="0"/>
            <a:t>1995 erste Europäische Datenschutzverordnung</a:t>
          </a:r>
        </a:p>
      </dgm:t>
    </dgm:pt>
    <dgm:pt modelId="{4051D0A7-1331-4A28-B7F9-656FFD4CA28E}" type="parTrans" cxnId="{3B70371D-2C9A-40AE-B5E4-4A4EC9026FC2}">
      <dgm:prSet/>
      <dgm:spPr/>
      <dgm:t>
        <a:bodyPr/>
        <a:lstStyle/>
        <a:p>
          <a:endParaRPr lang="de-DE"/>
        </a:p>
      </dgm:t>
    </dgm:pt>
    <dgm:pt modelId="{492D4313-B59E-44B1-BF28-1DB4EE8AA3A2}" type="sibTrans" cxnId="{3B70371D-2C9A-40AE-B5E4-4A4EC9026FC2}">
      <dgm:prSet/>
      <dgm:spPr/>
      <dgm:t>
        <a:bodyPr/>
        <a:lstStyle/>
        <a:p>
          <a:endParaRPr lang="de-DE"/>
        </a:p>
      </dgm:t>
    </dgm:pt>
    <dgm:pt modelId="{E7D24EE7-CDF2-4483-A8E7-99A3C23485FE}">
      <dgm:prSet phldrT="[Text]" custT="1"/>
      <dgm:spPr/>
      <dgm:t>
        <a:bodyPr/>
        <a:lstStyle/>
        <a:p>
          <a:r>
            <a:rPr lang="de-DE" sz="1800" dirty="0"/>
            <a:t>2002 EU Verordnung für elektronische Daten </a:t>
          </a:r>
          <a:br>
            <a:rPr lang="de-DE" sz="1800" dirty="0"/>
          </a:br>
          <a:r>
            <a:rPr lang="de-DE" sz="1800" dirty="0"/>
            <a:t>Vorbereitung einer allgemeinverbindlichen Verordnung</a:t>
          </a:r>
        </a:p>
      </dgm:t>
    </dgm:pt>
    <dgm:pt modelId="{AABA796A-458B-4847-8431-310940B6F6B4}" type="parTrans" cxnId="{09AA23E9-3F5F-4A57-AB5B-D505C36B225E}">
      <dgm:prSet/>
      <dgm:spPr/>
      <dgm:t>
        <a:bodyPr/>
        <a:lstStyle/>
        <a:p>
          <a:endParaRPr lang="de-DE"/>
        </a:p>
      </dgm:t>
    </dgm:pt>
    <dgm:pt modelId="{25CDAC5D-F31A-424A-86D3-2F8DF4FA6883}" type="sibTrans" cxnId="{09AA23E9-3F5F-4A57-AB5B-D505C36B225E}">
      <dgm:prSet/>
      <dgm:spPr/>
      <dgm:t>
        <a:bodyPr/>
        <a:lstStyle/>
        <a:p>
          <a:endParaRPr lang="de-DE"/>
        </a:p>
      </dgm:t>
    </dgm:pt>
    <dgm:pt modelId="{90810887-E82C-4C07-8C0E-F46FCDC1494F}" type="pres">
      <dgm:prSet presAssocID="{BCBC2CA8-4EFE-45CF-8D36-902D98A9895F}" presName="Name0" presStyleCnt="0">
        <dgm:presLayoutVars>
          <dgm:chMax val="7"/>
          <dgm:chPref val="7"/>
          <dgm:dir/>
        </dgm:presLayoutVars>
      </dgm:prSet>
      <dgm:spPr/>
    </dgm:pt>
    <dgm:pt modelId="{5BE57B52-3485-49A8-86B8-FDF34E49D302}" type="pres">
      <dgm:prSet presAssocID="{BCBC2CA8-4EFE-45CF-8D36-902D98A9895F}" presName="Name1" presStyleCnt="0"/>
      <dgm:spPr/>
    </dgm:pt>
    <dgm:pt modelId="{3D8858D1-BC7E-410D-83FC-014777328588}" type="pres">
      <dgm:prSet presAssocID="{BCBC2CA8-4EFE-45CF-8D36-902D98A9895F}" presName="cycle" presStyleCnt="0"/>
      <dgm:spPr/>
    </dgm:pt>
    <dgm:pt modelId="{E5C68A6D-FE9E-45F1-A85D-C33A2D0F5F43}" type="pres">
      <dgm:prSet presAssocID="{BCBC2CA8-4EFE-45CF-8D36-902D98A9895F}" presName="srcNode" presStyleLbl="node1" presStyleIdx="0" presStyleCnt="7"/>
      <dgm:spPr/>
    </dgm:pt>
    <dgm:pt modelId="{2B66A7BC-42B2-4A9F-981F-35C687679ADA}" type="pres">
      <dgm:prSet presAssocID="{BCBC2CA8-4EFE-45CF-8D36-902D98A9895F}" presName="conn" presStyleLbl="parChTrans1D2" presStyleIdx="0" presStyleCnt="1"/>
      <dgm:spPr/>
    </dgm:pt>
    <dgm:pt modelId="{18D98B92-255E-400A-89D7-8469890323E5}" type="pres">
      <dgm:prSet presAssocID="{BCBC2CA8-4EFE-45CF-8D36-902D98A9895F}" presName="extraNode" presStyleLbl="node1" presStyleIdx="0" presStyleCnt="7"/>
      <dgm:spPr/>
    </dgm:pt>
    <dgm:pt modelId="{2E8ABA56-42A0-4D4A-A378-3D10209492E7}" type="pres">
      <dgm:prSet presAssocID="{BCBC2CA8-4EFE-45CF-8D36-902D98A9895F}" presName="dstNode" presStyleLbl="node1" presStyleIdx="0" presStyleCnt="7"/>
      <dgm:spPr/>
    </dgm:pt>
    <dgm:pt modelId="{E2BD68BC-6E5B-4C72-AA46-52CA6B8E2536}" type="pres">
      <dgm:prSet presAssocID="{5400CB9F-06C4-47E1-B5BB-FBB00C4B3B44}" presName="text_1" presStyleLbl="node1" presStyleIdx="0" presStyleCnt="7">
        <dgm:presLayoutVars>
          <dgm:bulletEnabled val="1"/>
        </dgm:presLayoutVars>
      </dgm:prSet>
      <dgm:spPr/>
    </dgm:pt>
    <dgm:pt modelId="{3F837E9F-30F2-4273-8F8F-7BBBB3E6D29D}" type="pres">
      <dgm:prSet presAssocID="{5400CB9F-06C4-47E1-B5BB-FBB00C4B3B44}" presName="accent_1" presStyleCnt="0"/>
      <dgm:spPr/>
    </dgm:pt>
    <dgm:pt modelId="{6307F716-1C22-4B97-AB22-8EFC41E29EA9}" type="pres">
      <dgm:prSet presAssocID="{5400CB9F-06C4-47E1-B5BB-FBB00C4B3B44}" presName="accentRepeatNode" presStyleLbl="solidFgAcc1" presStyleIdx="0" presStyleCnt="7">
        <dgm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dgm:style>
      </dgm:prSet>
      <dgm:spPr>
        <a:xfrm>
          <a:off x="54254" y="138582"/>
          <a:ext cx="461670" cy="461670"/>
        </a:xfrm>
        <a:prstGeom prst="ellipse">
          <a:avLst/>
        </a:prstGeom>
      </dgm:spPr>
    </dgm:pt>
    <dgm:pt modelId="{9B483A6A-9436-42B7-82C4-7FC6E3CE076C}" type="pres">
      <dgm:prSet presAssocID="{51E4080D-3939-45A4-BB33-5B2D82C22807}" presName="text_2" presStyleLbl="node1" presStyleIdx="1" presStyleCnt="7">
        <dgm:presLayoutVars>
          <dgm:bulletEnabled val="1"/>
        </dgm:presLayoutVars>
      </dgm:prSet>
      <dgm:spPr/>
    </dgm:pt>
    <dgm:pt modelId="{AFA39034-7AC2-4E4E-825D-F29235786F90}" type="pres">
      <dgm:prSet presAssocID="{51E4080D-3939-45A4-BB33-5B2D82C22807}" presName="accent_2" presStyleCnt="0"/>
      <dgm:spPr/>
    </dgm:pt>
    <dgm:pt modelId="{604192A4-E01E-4171-BCB6-2C3C64CCEA34}" type="pres">
      <dgm:prSet presAssocID="{51E4080D-3939-45A4-BB33-5B2D82C22807}" presName="accentRepeatNode" presStyleLbl="solidFgAcc1" presStyleIdx="1" presStyleCnt="7">
        <dgm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dgm:style>
      </dgm:prSet>
      <dgm:spPr>
        <a:xfrm>
          <a:off x="388721" y="692912"/>
          <a:ext cx="461670" cy="461670"/>
        </a:xfrm>
        <a:prstGeom prst="ellipse">
          <a:avLst/>
        </a:prstGeom>
      </dgm:spPr>
    </dgm:pt>
    <dgm:pt modelId="{324AA361-DFB7-4604-82A5-4C5A4365F4DC}" type="pres">
      <dgm:prSet presAssocID="{61B52550-5069-41B9-9DBE-6A7BB42B56C4}" presName="text_3" presStyleLbl="node1" presStyleIdx="2" presStyleCnt="7">
        <dgm:presLayoutVars>
          <dgm:bulletEnabled val="1"/>
        </dgm:presLayoutVars>
      </dgm:prSet>
      <dgm:spPr/>
    </dgm:pt>
    <dgm:pt modelId="{007E0A75-6709-429A-9236-1CAD151AED7A}" type="pres">
      <dgm:prSet presAssocID="{61B52550-5069-41B9-9DBE-6A7BB42B56C4}" presName="accent_3" presStyleCnt="0"/>
      <dgm:spPr/>
    </dgm:pt>
    <dgm:pt modelId="{75EB11AB-5863-457D-9E0A-5D3D85079A5D}" type="pres">
      <dgm:prSet presAssocID="{61B52550-5069-41B9-9DBE-6A7BB42B56C4}" presName="accentRepeatNode" presStyleLbl="solidFgAcc1" presStyleIdx="2" presStyleCnt="7">
        <dgm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dgm:style>
      </dgm:prSet>
      <dgm:spPr>
        <a:xfrm>
          <a:off x="572007" y="1246835"/>
          <a:ext cx="461670" cy="461670"/>
        </a:xfrm>
        <a:prstGeom prst="ellipse">
          <a:avLst/>
        </a:prstGeom>
      </dgm:spPr>
    </dgm:pt>
    <dgm:pt modelId="{097FD9BF-4B00-48D1-8939-111C3A919E6C}" type="pres">
      <dgm:prSet presAssocID="{EA9C7547-4DBA-4A30-A748-C961DF7B47CD}" presName="text_4" presStyleLbl="node1" presStyleIdx="3" presStyleCnt="7">
        <dgm:presLayoutVars>
          <dgm:bulletEnabled val="1"/>
        </dgm:presLayoutVars>
      </dgm:prSet>
      <dgm:spPr/>
    </dgm:pt>
    <dgm:pt modelId="{C02F97A1-6DE6-4A6C-9730-B81D0EDBC0B2}" type="pres">
      <dgm:prSet presAssocID="{EA9C7547-4DBA-4A30-A748-C961DF7B47CD}" presName="accent_4" presStyleCnt="0"/>
      <dgm:spPr/>
    </dgm:pt>
    <dgm:pt modelId="{411A5935-F08D-4AAD-90C5-7186B50364FD}" type="pres">
      <dgm:prSet presAssocID="{EA9C7547-4DBA-4A30-A748-C961DF7B47CD}" presName="accentRepeatNode" presStyleLbl="solidFgAcc1" presStyleIdx="3" presStyleCnt="7">
        <dgm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dgm:style>
      </dgm:prSet>
      <dgm:spPr>
        <a:xfrm>
          <a:off x="630529" y="1801164"/>
          <a:ext cx="461670" cy="461670"/>
        </a:xfrm>
        <a:prstGeom prst="ellipse">
          <a:avLst/>
        </a:prstGeom>
      </dgm:spPr>
    </dgm:pt>
    <dgm:pt modelId="{87C5CE40-2454-45BE-9942-7AFF827884FB}" type="pres">
      <dgm:prSet presAssocID="{E7D24EE7-CDF2-4483-A8E7-99A3C23485FE}" presName="text_5" presStyleLbl="node1" presStyleIdx="4" presStyleCnt="7">
        <dgm:presLayoutVars>
          <dgm:bulletEnabled val="1"/>
        </dgm:presLayoutVars>
      </dgm:prSet>
      <dgm:spPr/>
    </dgm:pt>
    <dgm:pt modelId="{D14750A3-D0BE-4782-897D-23DAB97EB1A3}" type="pres">
      <dgm:prSet presAssocID="{E7D24EE7-CDF2-4483-A8E7-99A3C23485FE}" presName="accent_5" presStyleCnt="0"/>
      <dgm:spPr/>
    </dgm:pt>
    <dgm:pt modelId="{279543C1-3E21-4F49-9BA0-4828ABFA6CC3}" type="pres">
      <dgm:prSet presAssocID="{E7D24EE7-CDF2-4483-A8E7-99A3C23485FE}" presName="accentRepeatNode" presStyleLbl="solidFgAcc1" presStyleIdx="4" presStyleCnt="7">
        <dgm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dgm:style>
      </dgm:prSet>
      <dgm:spPr>
        <a:xfrm>
          <a:off x="572007" y="2355494"/>
          <a:ext cx="461670" cy="461670"/>
        </a:xfrm>
        <a:prstGeom prst="ellipse">
          <a:avLst/>
        </a:prstGeom>
      </dgm:spPr>
    </dgm:pt>
    <dgm:pt modelId="{62574111-147D-49FC-B3BC-7B74DA327E9A}" type="pres">
      <dgm:prSet presAssocID="{EA4DC948-65B1-42D8-832B-3C26DF0AC747}" presName="text_6" presStyleLbl="node1" presStyleIdx="5" presStyleCnt="7">
        <dgm:presLayoutVars>
          <dgm:bulletEnabled val="1"/>
        </dgm:presLayoutVars>
      </dgm:prSet>
      <dgm:spPr/>
    </dgm:pt>
    <dgm:pt modelId="{5A9A9B99-A144-4699-BCF0-AFCC2BBF783C}" type="pres">
      <dgm:prSet presAssocID="{EA4DC948-65B1-42D8-832B-3C26DF0AC747}" presName="accent_6" presStyleCnt="0"/>
      <dgm:spPr/>
    </dgm:pt>
    <dgm:pt modelId="{6D0BF6AC-C96F-4801-A008-620D987E0D13}" type="pres">
      <dgm:prSet presAssocID="{EA4DC948-65B1-42D8-832B-3C26DF0AC747}" presName="accentRepeatNode" presStyleLbl="solidFgAcc1" presStyleIdx="5" presStyleCnt="7">
        <dgm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dgm:style>
      </dgm:prSet>
      <dgm:spPr>
        <a:xfrm>
          <a:off x="388721" y="2909417"/>
          <a:ext cx="461670" cy="461670"/>
        </a:xfrm>
        <a:prstGeom prst="ellipse">
          <a:avLst/>
        </a:prstGeom>
      </dgm:spPr>
    </dgm:pt>
    <dgm:pt modelId="{54BB784E-93AD-488E-8854-994FC6CD0CAF}" type="pres">
      <dgm:prSet presAssocID="{896C3858-A5B9-4073-A56D-F6351A47E1DE}" presName="text_7" presStyleLbl="node1" presStyleIdx="6" presStyleCnt="7">
        <dgm:presLayoutVars>
          <dgm:bulletEnabled val="1"/>
        </dgm:presLayoutVars>
      </dgm:prSet>
      <dgm:spPr/>
    </dgm:pt>
    <dgm:pt modelId="{656EF690-1D26-4F28-90DF-20B05AC2228E}" type="pres">
      <dgm:prSet presAssocID="{896C3858-A5B9-4073-A56D-F6351A47E1DE}" presName="accent_7" presStyleCnt="0"/>
      <dgm:spPr/>
    </dgm:pt>
    <dgm:pt modelId="{88BB6CEE-EBFB-4AA5-A1A7-C67B785C06D1}" type="pres">
      <dgm:prSet presAssocID="{896C3858-A5B9-4073-A56D-F6351A47E1DE}" presName="accentRepeatNode" presStyleLbl="solidFgAcc1" presStyleIdx="6" presStyleCnt="7">
        <dgm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dgm:style>
      </dgm:prSet>
      <dgm:spPr>
        <a:xfrm>
          <a:off x="54254" y="3463747"/>
          <a:ext cx="461670" cy="461670"/>
        </a:xfrm>
        <a:prstGeom prst="ellipse">
          <a:avLst/>
        </a:prstGeom>
      </dgm:spPr>
    </dgm:pt>
  </dgm:ptLst>
  <dgm:cxnLst>
    <dgm:cxn modelId="{69D10814-B9B2-466F-84AB-C15F13CA32A0}" type="presOf" srcId="{896C3858-A5B9-4073-A56D-F6351A47E1DE}" destId="{54BB784E-93AD-488E-8854-994FC6CD0CAF}" srcOrd="0" destOrd="0" presId="urn:microsoft.com/office/officeart/2008/layout/VerticalCurvedList"/>
    <dgm:cxn modelId="{1E85E217-C0D7-4EFA-AFCC-B5FE5F73FF2E}" type="presOf" srcId="{61B52550-5069-41B9-9DBE-6A7BB42B56C4}" destId="{324AA361-DFB7-4604-82A5-4C5A4365F4DC}" srcOrd="0" destOrd="0" presId="urn:microsoft.com/office/officeart/2008/layout/VerticalCurvedList"/>
    <dgm:cxn modelId="{3B70371D-2C9A-40AE-B5E4-4A4EC9026FC2}" srcId="{BCBC2CA8-4EFE-45CF-8D36-902D98A9895F}" destId="{EA9C7547-4DBA-4A30-A748-C961DF7B47CD}" srcOrd="3" destOrd="0" parTransId="{4051D0A7-1331-4A28-B7F9-656FFD4CA28E}" sibTransId="{492D4313-B59E-44B1-BF28-1DB4EE8AA3A2}"/>
    <dgm:cxn modelId="{8B5E1031-66B9-4E49-979B-355EA1115618}" srcId="{BCBC2CA8-4EFE-45CF-8D36-902D98A9895F}" destId="{EA4DC948-65B1-42D8-832B-3C26DF0AC747}" srcOrd="5" destOrd="0" parTransId="{CA612FB6-F96F-4C54-AFB9-ED0E582E6413}" sibTransId="{4EA1101C-C8FB-428B-A447-229FB538FDBB}"/>
    <dgm:cxn modelId="{A861C23C-D8C9-4CC9-BC4F-8800BBD3DEE6}" srcId="{BCBC2CA8-4EFE-45CF-8D36-902D98A9895F}" destId="{61B52550-5069-41B9-9DBE-6A7BB42B56C4}" srcOrd="2" destOrd="0" parTransId="{31D3F759-0710-4A8E-A926-1C0BC25C0306}" sibTransId="{3DB76452-3A8E-40E8-9409-5F45F141FE33}"/>
    <dgm:cxn modelId="{81396A65-CF17-4E51-845C-E8D04F41F575}" srcId="{BCBC2CA8-4EFE-45CF-8D36-902D98A9895F}" destId="{1B701E3F-4327-410C-9F1B-890DAEB20B0F}" srcOrd="7" destOrd="0" parTransId="{31402241-2D69-430A-BDF0-654F78A5F26A}" sibTransId="{C1328A37-5355-406E-BC19-D68D4E1ACABC}"/>
    <dgm:cxn modelId="{A9D78667-ADB0-4F75-9F7E-222FE4C04928}" type="presOf" srcId="{EA9C7547-4DBA-4A30-A748-C961DF7B47CD}" destId="{097FD9BF-4B00-48D1-8939-111C3A919E6C}" srcOrd="0" destOrd="0" presId="urn:microsoft.com/office/officeart/2008/layout/VerticalCurvedList"/>
    <dgm:cxn modelId="{C5A21059-408A-4A6F-BAAE-F5EAD555EAA7}" type="presOf" srcId="{BCBC2CA8-4EFE-45CF-8D36-902D98A9895F}" destId="{90810887-E82C-4C07-8C0E-F46FCDC1494F}" srcOrd="0" destOrd="0" presId="urn:microsoft.com/office/officeart/2008/layout/VerticalCurvedList"/>
    <dgm:cxn modelId="{B6278892-5D41-404B-9436-34CA97270C30}" type="presOf" srcId="{5400CB9F-06C4-47E1-B5BB-FBB00C4B3B44}" destId="{E2BD68BC-6E5B-4C72-AA46-52CA6B8E2536}" srcOrd="0" destOrd="0" presId="urn:microsoft.com/office/officeart/2008/layout/VerticalCurvedList"/>
    <dgm:cxn modelId="{9EB5EB93-0E12-45B8-9AFE-EC99C72D5843}" type="presOf" srcId="{51E4080D-3939-45A4-BB33-5B2D82C22807}" destId="{9B483A6A-9436-42B7-82C4-7FC6E3CE076C}" srcOrd="0" destOrd="0" presId="urn:microsoft.com/office/officeart/2008/layout/VerticalCurvedList"/>
    <dgm:cxn modelId="{55D77294-B889-4430-8E26-B107C6C6ABF4}" srcId="{BCBC2CA8-4EFE-45CF-8D36-902D98A9895F}" destId="{51E4080D-3939-45A4-BB33-5B2D82C22807}" srcOrd="1" destOrd="0" parTransId="{94257F2C-5BBE-4E44-87BA-57FE27DF8984}" sibTransId="{EEF6B6A4-729A-4345-A573-8255430ED039}"/>
    <dgm:cxn modelId="{61B388A2-5C97-495B-8FB9-4AACD10AF97C}" srcId="{BCBC2CA8-4EFE-45CF-8D36-902D98A9895F}" destId="{5400CB9F-06C4-47E1-B5BB-FBB00C4B3B44}" srcOrd="0" destOrd="0" parTransId="{62D9A0FF-70ED-4C5E-BB08-622A27810FAF}" sibTransId="{2548034E-8D81-4B4A-ADDD-3FC98AD94F0C}"/>
    <dgm:cxn modelId="{94E182C9-897F-48F6-BBC4-11B468233206}" srcId="{BCBC2CA8-4EFE-45CF-8D36-902D98A9895F}" destId="{896C3858-A5B9-4073-A56D-F6351A47E1DE}" srcOrd="6" destOrd="0" parTransId="{246CE4DF-02FA-41F6-80C7-3391F163C3D3}" sibTransId="{BD8B4279-DB08-40BE-94D2-F644DFBFD140}"/>
    <dgm:cxn modelId="{A8F279D0-D031-4616-865E-5A5FFBDD63CE}" type="presOf" srcId="{EA4DC948-65B1-42D8-832B-3C26DF0AC747}" destId="{62574111-147D-49FC-B3BC-7B74DA327E9A}" srcOrd="0" destOrd="0" presId="urn:microsoft.com/office/officeart/2008/layout/VerticalCurvedList"/>
    <dgm:cxn modelId="{638867E7-F8D9-4501-9681-1CE5C670EBA4}" type="presOf" srcId="{E7D24EE7-CDF2-4483-A8E7-99A3C23485FE}" destId="{87C5CE40-2454-45BE-9942-7AFF827884FB}" srcOrd="0" destOrd="0" presId="urn:microsoft.com/office/officeart/2008/layout/VerticalCurvedList"/>
    <dgm:cxn modelId="{09AA23E9-3F5F-4A57-AB5B-D505C36B225E}" srcId="{BCBC2CA8-4EFE-45CF-8D36-902D98A9895F}" destId="{E7D24EE7-CDF2-4483-A8E7-99A3C23485FE}" srcOrd="4" destOrd="0" parTransId="{AABA796A-458B-4847-8431-310940B6F6B4}" sibTransId="{25CDAC5D-F31A-424A-86D3-2F8DF4FA6883}"/>
    <dgm:cxn modelId="{253642EE-6E17-4DC7-8C5F-A55E49455350}" type="presOf" srcId="{2548034E-8D81-4B4A-ADDD-3FC98AD94F0C}" destId="{2B66A7BC-42B2-4A9F-981F-35C687679ADA}" srcOrd="0" destOrd="0" presId="urn:microsoft.com/office/officeart/2008/layout/VerticalCurvedList"/>
    <dgm:cxn modelId="{6DDA7F5F-F1E7-4F7F-B71E-F39AC0B71A13}" type="presParOf" srcId="{90810887-E82C-4C07-8C0E-F46FCDC1494F}" destId="{5BE57B52-3485-49A8-86B8-FDF34E49D302}" srcOrd="0" destOrd="0" presId="urn:microsoft.com/office/officeart/2008/layout/VerticalCurvedList"/>
    <dgm:cxn modelId="{6E896FCC-E285-4B82-A6E7-A19CDA6921D2}" type="presParOf" srcId="{5BE57B52-3485-49A8-86B8-FDF34E49D302}" destId="{3D8858D1-BC7E-410D-83FC-014777328588}" srcOrd="0" destOrd="0" presId="urn:microsoft.com/office/officeart/2008/layout/VerticalCurvedList"/>
    <dgm:cxn modelId="{43B95BFE-AC2B-4983-A867-B942C911DA58}" type="presParOf" srcId="{3D8858D1-BC7E-410D-83FC-014777328588}" destId="{E5C68A6D-FE9E-45F1-A85D-C33A2D0F5F43}" srcOrd="0" destOrd="0" presId="urn:microsoft.com/office/officeart/2008/layout/VerticalCurvedList"/>
    <dgm:cxn modelId="{1AE0FDA5-0D3C-4B60-BCAF-9459AD3072CF}" type="presParOf" srcId="{3D8858D1-BC7E-410D-83FC-014777328588}" destId="{2B66A7BC-42B2-4A9F-981F-35C687679ADA}" srcOrd="1" destOrd="0" presId="urn:microsoft.com/office/officeart/2008/layout/VerticalCurvedList"/>
    <dgm:cxn modelId="{B964A4F0-6D48-4AC0-B6B6-F1E9A8AF2BDF}" type="presParOf" srcId="{3D8858D1-BC7E-410D-83FC-014777328588}" destId="{18D98B92-255E-400A-89D7-8469890323E5}" srcOrd="2" destOrd="0" presId="urn:microsoft.com/office/officeart/2008/layout/VerticalCurvedList"/>
    <dgm:cxn modelId="{43D1C92C-3898-40EB-8214-D1C6E9E62288}" type="presParOf" srcId="{3D8858D1-BC7E-410D-83FC-014777328588}" destId="{2E8ABA56-42A0-4D4A-A378-3D10209492E7}" srcOrd="3" destOrd="0" presId="urn:microsoft.com/office/officeart/2008/layout/VerticalCurvedList"/>
    <dgm:cxn modelId="{11D54614-86FC-409F-A10A-50836D1DE7A8}" type="presParOf" srcId="{5BE57B52-3485-49A8-86B8-FDF34E49D302}" destId="{E2BD68BC-6E5B-4C72-AA46-52CA6B8E2536}" srcOrd="1" destOrd="0" presId="urn:microsoft.com/office/officeart/2008/layout/VerticalCurvedList"/>
    <dgm:cxn modelId="{340DD581-378E-48EA-868B-461BE240F0A5}" type="presParOf" srcId="{5BE57B52-3485-49A8-86B8-FDF34E49D302}" destId="{3F837E9F-30F2-4273-8F8F-7BBBB3E6D29D}" srcOrd="2" destOrd="0" presId="urn:microsoft.com/office/officeart/2008/layout/VerticalCurvedList"/>
    <dgm:cxn modelId="{9BD78B7F-7B58-46DC-890F-C99DD8A34565}" type="presParOf" srcId="{3F837E9F-30F2-4273-8F8F-7BBBB3E6D29D}" destId="{6307F716-1C22-4B97-AB22-8EFC41E29EA9}" srcOrd="0" destOrd="0" presId="urn:microsoft.com/office/officeart/2008/layout/VerticalCurvedList"/>
    <dgm:cxn modelId="{4A5F7E62-8411-4EFD-B3AF-300EF9B862ED}" type="presParOf" srcId="{5BE57B52-3485-49A8-86B8-FDF34E49D302}" destId="{9B483A6A-9436-42B7-82C4-7FC6E3CE076C}" srcOrd="3" destOrd="0" presId="urn:microsoft.com/office/officeart/2008/layout/VerticalCurvedList"/>
    <dgm:cxn modelId="{A6924389-AF36-4FBD-8F1D-E1D8E03D86A0}" type="presParOf" srcId="{5BE57B52-3485-49A8-86B8-FDF34E49D302}" destId="{AFA39034-7AC2-4E4E-825D-F29235786F90}" srcOrd="4" destOrd="0" presId="urn:microsoft.com/office/officeart/2008/layout/VerticalCurvedList"/>
    <dgm:cxn modelId="{1EE403A2-73D4-47AA-9628-6A8144A17FF4}" type="presParOf" srcId="{AFA39034-7AC2-4E4E-825D-F29235786F90}" destId="{604192A4-E01E-4171-BCB6-2C3C64CCEA34}" srcOrd="0" destOrd="0" presId="urn:microsoft.com/office/officeart/2008/layout/VerticalCurvedList"/>
    <dgm:cxn modelId="{5AC7B5AF-8D9C-4101-BA67-8E333087D72F}" type="presParOf" srcId="{5BE57B52-3485-49A8-86B8-FDF34E49D302}" destId="{324AA361-DFB7-4604-82A5-4C5A4365F4DC}" srcOrd="5" destOrd="0" presId="urn:microsoft.com/office/officeart/2008/layout/VerticalCurvedList"/>
    <dgm:cxn modelId="{4F33A8DB-6218-4126-B9D6-42163151D85B}" type="presParOf" srcId="{5BE57B52-3485-49A8-86B8-FDF34E49D302}" destId="{007E0A75-6709-429A-9236-1CAD151AED7A}" srcOrd="6" destOrd="0" presId="urn:microsoft.com/office/officeart/2008/layout/VerticalCurvedList"/>
    <dgm:cxn modelId="{991DC04A-71A3-413F-B4CB-E3285651B8B5}" type="presParOf" srcId="{007E0A75-6709-429A-9236-1CAD151AED7A}" destId="{75EB11AB-5863-457D-9E0A-5D3D85079A5D}" srcOrd="0" destOrd="0" presId="urn:microsoft.com/office/officeart/2008/layout/VerticalCurvedList"/>
    <dgm:cxn modelId="{C1941D49-9407-4BD6-BBF6-0FBAFA193113}" type="presParOf" srcId="{5BE57B52-3485-49A8-86B8-FDF34E49D302}" destId="{097FD9BF-4B00-48D1-8939-111C3A919E6C}" srcOrd="7" destOrd="0" presId="urn:microsoft.com/office/officeart/2008/layout/VerticalCurvedList"/>
    <dgm:cxn modelId="{9CF3A0F4-69EA-4CBD-A3B8-DC7A754315D9}" type="presParOf" srcId="{5BE57B52-3485-49A8-86B8-FDF34E49D302}" destId="{C02F97A1-6DE6-4A6C-9730-B81D0EDBC0B2}" srcOrd="8" destOrd="0" presId="urn:microsoft.com/office/officeart/2008/layout/VerticalCurvedList"/>
    <dgm:cxn modelId="{BDB000C7-8F93-4916-8FD9-2573C56A7F73}" type="presParOf" srcId="{C02F97A1-6DE6-4A6C-9730-B81D0EDBC0B2}" destId="{411A5935-F08D-4AAD-90C5-7186B50364FD}" srcOrd="0" destOrd="0" presId="urn:microsoft.com/office/officeart/2008/layout/VerticalCurvedList"/>
    <dgm:cxn modelId="{6591AA6C-79B0-4789-AD6E-E18076FA5F47}" type="presParOf" srcId="{5BE57B52-3485-49A8-86B8-FDF34E49D302}" destId="{87C5CE40-2454-45BE-9942-7AFF827884FB}" srcOrd="9" destOrd="0" presId="urn:microsoft.com/office/officeart/2008/layout/VerticalCurvedList"/>
    <dgm:cxn modelId="{F24B1F91-AB06-4DA1-85CB-DAD3D7ABB02A}" type="presParOf" srcId="{5BE57B52-3485-49A8-86B8-FDF34E49D302}" destId="{D14750A3-D0BE-4782-897D-23DAB97EB1A3}" srcOrd="10" destOrd="0" presId="urn:microsoft.com/office/officeart/2008/layout/VerticalCurvedList"/>
    <dgm:cxn modelId="{90B14455-EFD0-40B0-A44B-57050EB42134}" type="presParOf" srcId="{D14750A3-D0BE-4782-897D-23DAB97EB1A3}" destId="{279543C1-3E21-4F49-9BA0-4828ABFA6CC3}" srcOrd="0" destOrd="0" presId="urn:microsoft.com/office/officeart/2008/layout/VerticalCurvedList"/>
    <dgm:cxn modelId="{D935FB3A-DFD5-4ABD-AB0F-281205A84FED}" type="presParOf" srcId="{5BE57B52-3485-49A8-86B8-FDF34E49D302}" destId="{62574111-147D-49FC-B3BC-7B74DA327E9A}" srcOrd="11" destOrd="0" presId="urn:microsoft.com/office/officeart/2008/layout/VerticalCurvedList"/>
    <dgm:cxn modelId="{E3813E15-CA5D-4A59-8005-95D351844D52}" type="presParOf" srcId="{5BE57B52-3485-49A8-86B8-FDF34E49D302}" destId="{5A9A9B99-A144-4699-BCF0-AFCC2BBF783C}" srcOrd="12" destOrd="0" presId="urn:microsoft.com/office/officeart/2008/layout/VerticalCurvedList"/>
    <dgm:cxn modelId="{CF99E3A2-81AA-43FB-990D-F1D9244D843E}" type="presParOf" srcId="{5A9A9B99-A144-4699-BCF0-AFCC2BBF783C}" destId="{6D0BF6AC-C96F-4801-A008-620D987E0D13}" srcOrd="0" destOrd="0" presId="urn:microsoft.com/office/officeart/2008/layout/VerticalCurvedList"/>
    <dgm:cxn modelId="{C3035C0D-49D9-4E3A-8F78-7CBADCFA1CE6}" type="presParOf" srcId="{5BE57B52-3485-49A8-86B8-FDF34E49D302}" destId="{54BB784E-93AD-488E-8854-994FC6CD0CAF}" srcOrd="13" destOrd="0" presId="urn:microsoft.com/office/officeart/2008/layout/VerticalCurvedList"/>
    <dgm:cxn modelId="{5D189E94-65F8-41AF-836B-44662A5B1B11}" type="presParOf" srcId="{5BE57B52-3485-49A8-86B8-FDF34E49D302}" destId="{656EF690-1D26-4F28-90DF-20B05AC2228E}" srcOrd="14" destOrd="0" presId="urn:microsoft.com/office/officeart/2008/layout/VerticalCurvedList"/>
    <dgm:cxn modelId="{6A270F7F-5330-4A73-B6C0-623C56219EC7}" type="presParOf" srcId="{656EF690-1D26-4F28-90DF-20B05AC2228E}" destId="{88BB6CEE-EBFB-4AA5-A1A7-C67B785C06D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66A7BC-42B2-4A9F-981F-35C687679ADA}">
      <dsp:nvSpPr>
        <dsp:cNvPr id="0" name=""/>
        <dsp:cNvSpPr/>
      </dsp:nvSpPr>
      <dsp:spPr>
        <a:xfrm>
          <a:off x="-6144892" y="-940786"/>
          <a:ext cx="7319863" cy="7319863"/>
        </a:xfrm>
        <a:prstGeom prst="blockArc">
          <a:avLst>
            <a:gd name="adj1" fmla="val 18900000"/>
            <a:gd name="adj2" fmla="val 2700000"/>
            <a:gd name="adj3" fmla="val 295"/>
          </a:avLst>
        </a:pr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BD68BC-6E5B-4C72-AA46-52CA6B8E2536}">
      <dsp:nvSpPr>
        <dsp:cNvPr id="0" name=""/>
        <dsp:cNvSpPr/>
      </dsp:nvSpPr>
      <dsp:spPr>
        <a:xfrm>
          <a:off x="381496" y="247224"/>
          <a:ext cx="7300007" cy="49423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229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1970 erstes Datenschutzgesetz (Hessen)</a:t>
          </a:r>
        </a:p>
      </dsp:txBody>
      <dsp:txXfrm>
        <a:off x="381496" y="247224"/>
        <a:ext cx="7300007" cy="494231"/>
      </dsp:txXfrm>
    </dsp:sp>
    <dsp:sp modelId="{6307F716-1C22-4B97-AB22-8EFC41E29EA9}">
      <dsp:nvSpPr>
        <dsp:cNvPr id="0" name=""/>
        <dsp:cNvSpPr/>
      </dsp:nvSpPr>
      <dsp:spPr>
        <a:xfrm>
          <a:off x="72601" y="185445"/>
          <a:ext cx="617789" cy="617789"/>
        </a:xfrm>
        <a:prstGeom prst="ellipse">
          <a:avLst/>
        </a:prstGeom>
        <a:noFill/>
        <a:ln w="38100" cap="flat" cmpd="sng" algn="ctr">
          <a:solidFill>
            <a:schemeClr val="accent4"/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dsp:style>
    </dsp:sp>
    <dsp:sp modelId="{9B483A6A-9436-42B7-82C4-7FC6E3CE076C}">
      <dsp:nvSpPr>
        <dsp:cNvPr id="0" name=""/>
        <dsp:cNvSpPr/>
      </dsp:nvSpPr>
      <dsp:spPr>
        <a:xfrm>
          <a:off x="829067" y="989007"/>
          <a:ext cx="6852436" cy="494231"/>
        </a:xfrm>
        <a:prstGeom prst="rect">
          <a:avLst/>
        </a:prstGeom>
        <a:solidFill>
          <a:schemeClr val="accent3">
            <a:hueOff val="-47453"/>
            <a:satOff val="-4343"/>
            <a:lumOff val="470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229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1977 erstes Bundesdatenschutzgesetz</a:t>
          </a:r>
        </a:p>
      </dsp:txBody>
      <dsp:txXfrm>
        <a:off x="829067" y="989007"/>
        <a:ext cx="6852436" cy="494231"/>
      </dsp:txXfrm>
    </dsp:sp>
    <dsp:sp modelId="{604192A4-E01E-4171-BCB6-2C3C64CCEA34}">
      <dsp:nvSpPr>
        <dsp:cNvPr id="0" name=""/>
        <dsp:cNvSpPr/>
      </dsp:nvSpPr>
      <dsp:spPr>
        <a:xfrm>
          <a:off x="520172" y="927228"/>
          <a:ext cx="617789" cy="617789"/>
        </a:xfrm>
        <a:prstGeom prst="ellipse">
          <a:avLst/>
        </a:prstGeom>
        <a:noFill/>
        <a:ln w="38100" cap="flat" cmpd="sng" algn="ctr">
          <a:solidFill>
            <a:schemeClr val="accent4"/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dsp:style>
    </dsp:sp>
    <dsp:sp modelId="{324AA361-DFB7-4604-82A5-4C5A4365F4DC}">
      <dsp:nvSpPr>
        <dsp:cNvPr id="0" name=""/>
        <dsp:cNvSpPr/>
      </dsp:nvSpPr>
      <dsp:spPr>
        <a:xfrm>
          <a:off x="1074334" y="1730246"/>
          <a:ext cx="6607169" cy="494231"/>
        </a:xfrm>
        <a:prstGeom prst="rect">
          <a:avLst/>
        </a:prstGeom>
        <a:solidFill>
          <a:schemeClr val="accent3">
            <a:hueOff val="-94907"/>
            <a:satOff val="-8687"/>
            <a:lumOff val="941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229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1983 Datenschutz wird als Grundrecht verbindlich</a:t>
          </a:r>
        </a:p>
      </dsp:txBody>
      <dsp:txXfrm>
        <a:off x="1074334" y="1730246"/>
        <a:ext cx="6607169" cy="494231"/>
      </dsp:txXfrm>
    </dsp:sp>
    <dsp:sp modelId="{75EB11AB-5863-457D-9E0A-5D3D85079A5D}">
      <dsp:nvSpPr>
        <dsp:cNvPr id="0" name=""/>
        <dsp:cNvSpPr/>
      </dsp:nvSpPr>
      <dsp:spPr>
        <a:xfrm>
          <a:off x="765439" y="1668467"/>
          <a:ext cx="617789" cy="617789"/>
        </a:xfrm>
        <a:prstGeom prst="ellipse">
          <a:avLst/>
        </a:prstGeom>
        <a:noFill/>
        <a:ln w="38100" cap="flat" cmpd="sng" algn="ctr">
          <a:solidFill>
            <a:schemeClr val="accent4"/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dsp:style>
    </dsp:sp>
    <dsp:sp modelId="{097FD9BF-4B00-48D1-8939-111C3A919E6C}">
      <dsp:nvSpPr>
        <dsp:cNvPr id="0" name=""/>
        <dsp:cNvSpPr/>
      </dsp:nvSpPr>
      <dsp:spPr>
        <a:xfrm>
          <a:off x="1152645" y="2472029"/>
          <a:ext cx="6528858" cy="494231"/>
        </a:xfrm>
        <a:prstGeom prst="rect">
          <a:avLst/>
        </a:prstGeom>
        <a:solidFill>
          <a:schemeClr val="accent3">
            <a:hueOff val="-142360"/>
            <a:satOff val="-13030"/>
            <a:lumOff val="1411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229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1995 erste Europäische Datenschutzverordnung</a:t>
          </a:r>
        </a:p>
      </dsp:txBody>
      <dsp:txXfrm>
        <a:off x="1152645" y="2472029"/>
        <a:ext cx="6528858" cy="494231"/>
      </dsp:txXfrm>
    </dsp:sp>
    <dsp:sp modelId="{411A5935-F08D-4AAD-90C5-7186B50364FD}">
      <dsp:nvSpPr>
        <dsp:cNvPr id="0" name=""/>
        <dsp:cNvSpPr/>
      </dsp:nvSpPr>
      <dsp:spPr>
        <a:xfrm>
          <a:off x="843750" y="2410250"/>
          <a:ext cx="617789" cy="617789"/>
        </a:xfrm>
        <a:prstGeom prst="ellipse">
          <a:avLst/>
        </a:prstGeom>
        <a:noFill/>
        <a:ln w="38100" cap="flat" cmpd="sng" algn="ctr">
          <a:solidFill>
            <a:schemeClr val="accent4"/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dsp:style>
    </dsp:sp>
    <dsp:sp modelId="{87C5CE40-2454-45BE-9942-7AFF827884FB}">
      <dsp:nvSpPr>
        <dsp:cNvPr id="0" name=""/>
        <dsp:cNvSpPr/>
      </dsp:nvSpPr>
      <dsp:spPr>
        <a:xfrm>
          <a:off x="1074334" y="3213812"/>
          <a:ext cx="6607169" cy="494231"/>
        </a:xfrm>
        <a:prstGeom prst="rect">
          <a:avLst/>
        </a:prstGeom>
        <a:solidFill>
          <a:schemeClr val="accent3">
            <a:hueOff val="-189814"/>
            <a:satOff val="-17374"/>
            <a:lumOff val="1882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229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2002 EU Verordnung für elektronische Daten </a:t>
          </a:r>
          <a:br>
            <a:rPr lang="de-DE" sz="1800" kern="1200" dirty="0"/>
          </a:br>
          <a:r>
            <a:rPr lang="de-DE" sz="1800" kern="1200" dirty="0"/>
            <a:t>Vorbereitung einer allgemeinverbindlichen Verordnung</a:t>
          </a:r>
        </a:p>
      </dsp:txBody>
      <dsp:txXfrm>
        <a:off x="1074334" y="3213812"/>
        <a:ext cx="6607169" cy="494231"/>
      </dsp:txXfrm>
    </dsp:sp>
    <dsp:sp modelId="{279543C1-3E21-4F49-9BA0-4828ABFA6CC3}">
      <dsp:nvSpPr>
        <dsp:cNvPr id="0" name=""/>
        <dsp:cNvSpPr/>
      </dsp:nvSpPr>
      <dsp:spPr>
        <a:xfrm>
          <a:off x="765439" y="3152033"/>
          <a:ext cx="617789" cy="617789"/>
        </a:xfrm>
        <a:prstGeom prst="ellipse">
          <a:avLst/>
        </a:prstGeom>
        <a:noFill/>
        <a:ln w="38100" cap="flat" cmpd="sng" algn="ctr">
          <a:solidFill>
            <a:schemeClr val="accent4"/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dsp:style>
    </dsp:sp>
    <dsp:sp modelId="{62574111-147D-49FC-B3BC-7B74DA327E9A}">
      <dsp:nvSpPr>
        <dsp:cNvPr id="0" name=""/>
        <dsp:cNvSpPr/>
      </dsp:nvSpPr>
      <dsp:spPr>
        <a:xfrm>
          <a:off x="829067" y="3955051"/>
          <a:ext cx="6852436" cy="494231"/>
        </a:xfrm>
        <a:prstGeom prst="rect">
          <a:avLst/>
        </a:prstGeom>
        <a:solidFill>
          <a:schemeClr val="accent3">
            <a:hueOff val="-237267"/>
            <a:satOff val="-21717"/>
            <a:lumOff val="235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229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2014 Verabschiedung </a:t>
          </a:r>
          <a:r>
            <a:rPr lang="de-DE" sz="1800" kern="1200"/>
            <a:t>EU </a:t>
          </a:r>
          <a:br>
            <a:rPr lang="de-DE" sz="1800" kern="1200"/>
          </a:br>
          <a:r>
            <a:rPr lang="de-DE" sz="1800" kern="1200"/>
            <a:t>(</a:t>
          </a:r>
          <a:r>
            <a:rPr lang="de-DE" sz="1800" kern="1200" dirty="0"/>
            <a:t>Staaten verpflichten sich zur Umsetzung)</a:t>
          </a:r>
        </a:p>
      </dsp:txBody>
      <dsp:txXfrm>
        <a:off x="829067" y="3955051"/>
        <a:ext cx="6852436" cy="494231"/>
      </dsp:txXfrm>
    </dsp:sp>
    <dsp:sp modelId="{6D0BF6AC-C96F-4801-A008-620D987E0D13}">
      <dsp:nvSpPr>
        <dsp:cNvPr id="0" name=""/>
        <dsp:cNvSpPr/>
      </dsp:nvSpPr>
      <dsp:spPr>
        <a:xfrm>
          <a:off x="520172" y="3893272"/>
          <a:ext cx="617789" cy="617789"/>
        </a:xfrm>
        <a:prstGeom prst="ellipse">
          <a:avLst/>
        </a:prstGeom>
        <a:noFill/>
        <a:ln w="38100" cap="flat" cmpd="sng" algn="ctr">
          <a:solidFill>
            <a:schemeClr val="accent4"/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dsp:style>
    </dsp:sp>
    <dsp:sp modelId="{54BB784E-93AD-488E-8854-994FC6CD0CAF}">
      <dsp:nvSpPr>
        <dsp:cNvPr id="0" name=""/>
        <dsp:cNvSpPr/>
      </dsp:nvSpPr>
      <dsp:spPr>
        <a:xfrm>
          <a:off x="381496" y="4696834"/>
          <a:ext cx="7300007" cy="494231"/>
        </a:xfrm>
        <a:prstGeom prst="rect">
          <a:avLst/>
        </a:prstGeom>
        <a:solidFill>
          <a:schemeClr val="accent3">
            <a:hueOff val="-284721"/>
            <a:satOff val="-26061"/>
            <a:lumOff val="2823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229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2018 Einführung in Deutschland</a:t>
          </a:r>
        </a:p>
      </dsp:txBody>
      <dsp:txXfrm>
        <a:off x="381496" y="4696834"/>
        <a:ext cx="7300007" cy="494231"/>
      </dsp:txXfrm>
    </dsp:sp>
    <dsp:sp modelId="{88BB6CEE-EBFB-4AA5-A1A7-C67B785C06D1}">
      <dsp:nvSpPr>
        <dsp:cNvPr id="0" name=""/>
        <dsp:cNvSpPr/>
      </dsp:nvSpPr>
      <dsp:spPr>
        <a:xfrm>
          <a:off x="72601" y="4635055"/>
          <a:ext cx="617789" cy="617789"/>
        </a:xfrm>
        <a:prstGeom prst="ellipse">
          <a:avLst/>
        </a:prstGeom>
        <a:noFill/>
        <a:ln w="38100" cap="flat" cmpd="sng" algn="ctr">
          <a:solidFill>
            <a:schemeClr val="accent4"/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8BA14F-8767-48FE-9A39-730BD6DA202F}" type="datetimeFigureOut">
              <a:rPr lang="de-DE" smtClean="0"/>
              <a:t>14.08.2023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630DE-6B34-4422-A8D7-DC30CFF152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070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c4-NrQSTKw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c4-NrQSTKw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c4-NrQSTKw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89625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 dieser Schule arbeiten ca. 90 Personen mit personenbezogenen Daten. Warum gibt es keinen Datenschutzbeauftragten?   Weil sich NRW und die Kommunen aus Kostengründen einen </a:t>
            </a:r>
            <a:r>
              <a:rPr lang="de-DE" dirty="0" err="1"/>
              <a:t>DsB</a:t>
            </a:r>
            <a:r>
              <a:rPr lang="de-DE" dirty="0"/>
              <a:t> für alle Schulen je Stadt/Region  geeinigt haben. An der Schule hat der Schulleiter letztendlich die Verantwortung.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2028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03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387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z.B. </a:t>
            </a:r>
            <a:r>
              <a:rPr lang="de-DE" dirty="0" err="1"/>
              <a:t>Sahtiere</a:t>
            </a:r>
            <a:r>
              <a:rPr lang="de-DE" dirty="0"/>
              <a:t> Satire kann auch personenbezogene Daten benutzen</a:t>
            </a:r>
          </a:p>
          <a:p>
            <a:endParaRPr lang="de-DE" dirty="0"/>
          </a:p>
          <a:p>
            <a:r>
              <a:rPr lang="de-DE" dirty="0"/>
              <a:t>Heirat (Geschlecht)</a:t>
            </a:r>
          </a:p>
          <a:p>
            <a:r>
              <a:rPr lang="de-DE" dirty="0"/>
              <a:t>Stars Politiker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715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Beweislast beim Unternehmen es darf </a:t>
            </a:r>
            <a:r>
              <a:rPr lang="de-DE" dirty="0" err="1"/>
              <a:t>pers</a:t>
            </a:r>
            <a:r>
              <a:rPr lang="de-DE" dirty="0"/>
              <a:t> </a:t>
            </a:r>
            <a:r>
              <a:rPr lang="de-DE" dirty="0" err="1"/>
              <a:t>bez</a:t>
            </a:r>
            <a:r>
              <a:rPr lang="de-DE" dirty="0"/>
              <a:t> Daten erheben</a:t>
            </a:r>
          </a:p>
          <a:p>
            <a:endParaRPr lang="de-DE" dirty="0"/>
          </a:p>
          <a:p>
            <a:r>
              <a:rPr lang="de-DE" dirty="0"/>
              <a:t>Facebook Google Apple hält sich nicht dran </a:t>
            </a:r>
          </a:p>
          <a:p>
            <a:r>
              <a:rPr lang="de-DE" dirty="0"/>
              <a:t>Handyvertrag Werbung Konflikt</a:t>
            </a:r>
          </a:p>
          <a:p>
            <a:r>
              <a:rPr lang="de-DE" dirty="0"/>
              <a:t>Schulnoten müssen nach 1 Jahr gelöscht werden</a:t>
            </a:r>
          </a:p>
          <a:p>
            <a:r>
              <a:rPr lang="de-DE" dirty="0"/>
              <a:t>Aufgabe Arbeitsbuch S.224 4.2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5067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Aufgabe wiederholt Inhalte von Folien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1946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Schreiben Sie an Facebook WhatsApp und lassen sich alle Daten schicken.</a:t>
            </a:r>
          </a:p>
          <a:p>
            <a:r>
              <a:rPr lang="de-DE" dirty="0">
                <a:hlinkClick r:id="rId3"/>
              </a:rPr>
              <a:t>https://www.youtube.com/watch?v</a:t>
            </a:r>
            <a:r>
              <a:rPr lang="de-DE">
                <a:hlinkClick r:id="rId3"/>
              </a:rPr>
              <a:t>=Zc4-NrQSTKw</a:t>
            </a:r>
            <a:r>
              <a:rPr lang="en-DE"/>
              <a:t> (2:15:25 Std)</a:t>
            </a:r>
            <a:endParaRPr lang="de-DE" dirty="0"/>
          </a:p>
          <a:p>
            <a:r>
              <a:rPr lang="de-DE" dirty="0"/>
              <a:t>Datenschutzverordnung erklärt (Hintergrundwissen für Interessierte)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6221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Schreiben Sie an Facebook WhatsApp und lassen sich alle Daten schicken.</a:t>
            </a:r>
          </a:p>
          <a:p>
            <a:r>
              <a:rPr lang="de-DE" dirty="0">
                <a:hlinkClick r:id="rId3"/>
              </a:rPr>
              <a:t>https://www.youtube.com/watch?v</a:t>
            </a:r>
            <a:r>
              <a:rPr lang="de-DE">
                <a:hlinkClick r:id="rId3"/>
              </a:rPr>
              <a:t>=Zc4-NrQSTKw</a:t>
            </a:r>
            <a:r>
              <a:rPr lang="en-DE"/>
              <a:t> (2:15:25 Std)</a:t>
            </a:r>
            <a:endParaRPr lang="de-DE" dirty="0"/>
          </a:p>
          <a:p>
            <a:r>
              <a:rPr lang="de-DE" dirty="0"/>
              <a:t>Datenschutzverordnung erklärt (Hintergrundwissen für Interessierte)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8887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Schreiben Sie an Facebook WhatsApp und lassen sich alle Daten schicken.</a:t>
            </a:r>
          </a:p>
          <a:p>
            <a:r>
              <a:rPr lang="de-DE" dirty="0">
                <a:hlinkClick r:id="rId3"/>
              </a:rPr>
              <a:t>https://www.youtube.com/watch?v</a:t>
            </a:r>
            <a:r>
              <a:rPr lang="de-DE">
                <a:hlinkClick r:id="rId3"/>
              </a:rPr>
              <a:t>=Zc4-NrQSTKw</a:t>
            </a:r>
            <a:r>
              <a:rPr lang="en-DE"/>
              <a:t> (2:15:25 Std)</a:t>
            </a:r>
            <a:endParaRPr lang="de-DE" dirty="0"/>
          </a:p>
          <a:p>
            <a:r>
              <a:rPr lang="de-DE" dirty="0"/>
              <a:t>Datenschutzverordnung erklärt (Hintergrundwissen für Interessierte)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630DE-6B34-4422-A8D7-DC30CFF15271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4292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dunk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091C2B"/>
              </a:gs>
              <a:gs pos="100000">
                <a:srgbClr val="0F293E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pic>
        <p:nvPicPr>
          <p:cNvPr id="19" name="Bild 18" descr="BWV_logo_lang_bunt_weiss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23" y="419613"/>
            <a:ext cx="5538216" cy="1722120"/>
          </a:xfrm>
          <a:prstGeom prst="rect">
            <a:avLst/>
          </a:prstGeom>
        </p:spPr>
      </p:pic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1652227" y="2844250"/>
            <a:ext cx="6903235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bg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Headline</a:t>
            </a:r>
          </a:p>
        </p:txBody>
      </p:sp>
      <p:sp>
        <p:nvSpPr>
          <p:cNvPr id="2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652227" y="3475454"/>
            <a:ext cx="6903235" cy="134435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5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Subheadline zur Präsentation</a:t>
            </a:r>
          </a:p>
        </p:txBody>
      </p:sp>
      <p:pic>
        <p:nvPicPr>
          <p:cNvPr id="8" name="Bild 7" descr="BWV_logo_lang_bunt_weiss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23" y="419613"/>
            <a:ext cx="5538216" cy="1722120"/>
          </a:xfrm>
          <a:prstGeom prst="rect">
            <a:avLst/>
          </a:prstGeom>
        </p:spPr>
      </p:pic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B5183257-BB93-42FC-B653-FA2C1F913B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5246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BWV Aachen | J.Kerber | 07.07.2017</a:t>
            </a:r>
          </a:p>
        </p:txBody>
      </p:sp>
      <p:sp>
        <p:nvSpPr>
          <p:cNvPr id="8" name="Rechteck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091C2B"/>
              </a:gs>
              <a:gs pos="100000">
                <a:srgbClr val="0F293E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pic>
        <p:nvPicPr>
          <p:cNvPr id="9" name="Bild 8" descr="BWV_logo_lang_bunt_weiss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53" y="192632"/>
            <a:ext cx="3450071" cy="1072807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1285103" y="2844250"/>
            <a:ext cx="7270360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bg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Vielen Dank</a:t>
            </a:r>
          </a:p>
        </p:txBody>
      </p:sp>
      <p:sp>
        <p:nvSpPr>
          <p:cNvPr id="1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285103" y="3438284"/>
            <a:ext cx="7270359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für Ihre Aufmerksamkeit</a:t>
            </a:r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121147" y="5719207"/>
            <a:ext cx="2405937" cy="38309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bg1"/>
                </a:solidFill>
                <a:latin typeface="+mj-lt"/>
                <a:cs typeface="Roboto Condensed"/>
              </a:defRPr>
            </a:lvl1pPr>
          </a:lstStyle>
          <a:p>
            <a:pPr lvl="0"/>
            <a:r>
              <a:rPr lang="de-DE" dirty="0"/>
              <a:t>BWV Aachen</a:t>
            </a:r>
          </a:p>
        </p:txBody>
      </p:sp>
      <p:sp>
        <p:nvSpPr>
          <p:cNvPr id="16" name="Textplatzhalt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21148" y="5938747"/>
            <a:ext cx="2405936" cy="63600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Lothringerstraße 10</a:t>
            </a:r>
          </a:p>
          <a:p>
            <a:pPr lvl="0"/>
            <a:r>
              <a:rPr lang="de-DE" dirty="0"/>
              <a:t>D – 52062 Aachen</a:t>
            </a:r>
          </a:p>
        </p:txBody>
      </p:sp>
      <p:sp>
        <p:nvSpPr>
          <p:cNvPr id="17" name="Textplatzhalt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4638401" y="5718590"/>
            <a:ext cx="1685436" cy="73537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(0)241 – 47460 – 0</a:t>
            </a:r>
          </a:p>
          <a:p>
            <a:pPr lvl="0"/>
            <a:r>
              <a:rPr lang="de-DE" dirty="0" err="1"/>
              <a:t>info@bwv-aachen.de</a:t>
            </a:r>
            <a:endParaRPr lang="de-DE" dirty="0"/>
          </a:p>
          <a:p>
            <a:pPr lvl="0"/>
            <a:r>
              <a:rPr lang="de-DE" dirty="0" err="1"/>
              <a:t>www.bwv-aachen.de</a:t>
            </a:r>
            <a:r>
              <a:rPr lang="de-DE" dirty="0"/>
              <a:t>  </a:t>
            </a:r>
          </a:p>
        </p:txBody>
      </p:sp>
      <p:pic>
        <p:nvPicPr>
          <p:cNvPr id="13" name="Bild 12" descr="BWV_logo_lang_bunt_weiss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53" y="192632"/>
            <a:ext cx="3450071" cy="1072807"/>
          </a:xfrm>
          <a:prstGeom prst="rect">
            <a:avLst/>
          </a:prstGeom>
        </p:spPr>
      </p:pic>
      <p:cxnSp>
        <p:nvCxnSpPr>
          <p:cNvPr id="12" name="Gerader Verbinder 11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18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lussfolie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1334529" y="2844250"/>
            <a:ext cx="7220933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Vielen Dank</a:t>
            </a:r>
          </a:p>
        </p:txBody>
      </p:sp>
      <p:sp>
        <p:nvSpPr>
          <p:cNvPr id="1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334529" y="3438284"/>
            <a:ext cx="7220933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für Ihre Aufmerksamkeit</a:t>
            </a:r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121147" y="5719207"/>
            <a:ext cx="2405937" cy="38309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pPr lvl="0"/>
            <a:r>
              <a:rPr lang="de-DE" dirty="0"/>
              <a:t>BWV Aachen</a:t>
            </a:r>
          </a:p>
        </p:txBody>
      </p:sp>
      <p:sp>
        <p:nvSpPr>
          <p:cNvPr id="16" name="Textplatzhalt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21148" y="5938747"/>
            <a:ext cx="2405936" cy="63600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tx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Lothringerstraße 10</a:t>
            </a:r>
          </a:p>
          <a:p>
            <a:pPr lvl="0"/>
            <a:r>
              <a:rPr lang="de-DE" dirty="0"/>
              <a:t>D – 52062 Aachen</a:t>
            </a:r>
          </a:p>
        </p:txBody>
      </p:sp>
      <p:sp>
        <p:nvSpPr>
          <p:cNvPr id="17" name="Textplatzhalt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4638401" y="5718590"/>
            <a:ext cx="1685436" cy="73537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chemeClr val="tx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(0)241 – 47460 – 0</a:t>
            </a:r>
          </a:p>
          <a:p>
            <a:pPr lvl="0"/>
            <a:r>
              <a:rPr lang="de-DE" dirty="0" err="1"/>
              <a:t>info@bwv-aachen.de</a:t>
            </a:r>
            <a:endParaRPr lang="de-DE" dirty="0"/>
          </a:p>
          <a:p>
            <a:pPr lvl="0"/>
            <a:r>
              <a:rPr lang="de-DE" dirty="0" err="1"/>
              <a:t>www.bwv-aachen.de</a:t>
            </a:r>
            <a:r>
              <a:rPr lang="de-DE" dirty="0"/>
              <a:t>  </a:t>
            </a:r>
          </a:p>
        </p:txBody>
      </p:sp>
      <p:pic>
        <p:nvPicPr>
          <p:cNvPr id="14" name="Bild 13" descr="BWV_logo_lang_bunt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9" y="192049"/>
            <a:ext cx="3438165" cy="1072455"/>
          </a:xfrm>
          <a:prstGeom prst="rect">
            <a:avLst/>
          </a:prstGeom>
        </p:spPr>
      </p:pic>
      <p:cxnSp>
        <p:nvCxnSpPr>
          <p:cNvPr id="9" name="Gerader Verbinder 8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8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hel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1652227" y="2844250"/>
            <a:ext cx="6903235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Headline</a:t>
            </a:r>
          </a:p>
        </p:txBody>
      </p:sp>
      <p:sp>
        <p:nvSpPr>
          <p:cNvPr id="2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652227" y="3475454"/>
            <a:ext cx="6903235" cy="134435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500" b="0" i="0" baseline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Subheadline zur Präsentation</a:t>
            </a:r>
          </a:p>
        </p:txBody>
      </p:sp>
      <p:pic>
        <p:nvPicPr>
          <p:cNvPr id="9" name="Bild 8" descr="BWV_logo_lang_bunt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79" y="412143"/>
            <a:ext cx="5544860" cy="1729590"/>
          </a:xfrm>
          <a:prstGeom prst="rect">
            <a:avLst/>
          </a:prstGeom>
        </p:spPr>
      </p:pic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263B793A-2D46-4AE9-9FF9-A4402B1851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7238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ss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3454400" y="174258"/>
            <a:ext cx="5689600" cy="9955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1"/>
                </a:solidFill>
                <a:latin typeface="Arial Narrow" panose="020B0606020202030204" pitchFamily="34" charset="0"/>
                <a:cs typeface="Arial Narrow" panose="020B0606020202030204" pitchFamily="34" charset="0"/>
              </a:defRPr>
            </a:lvl1pPr>
          </a:lstStyle>
          <a:p>
            <a:r>
              <a:rPr lang="de-DE" dirty="0"/>
              <a:t>Hier steht eine einzeilige Headline</a:t>
            </a:r>
          </a:p>
        </p:txBody>
      </p:sp>
      <p:sp>
        <p:nvSpPr>
          <p:cNvPr id="18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911419" y="1249013"/>
            <a:ext cx="7597581" cy="43985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3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einzeilige Subheadline</a:t>
            </a:r>
          </a:p>
        </p:txBody>
      </p:sp>
      <p:sp>
        <p:nvSpPr>
          <p:cNvPr id="21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639019" y="6312985"/>
            <a:ext cx="967104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0" i="0" baseline="0">
                <a:solidFill>
                  <a:schemeClr val="accent1"/>
                </a:solidFill>
                <a:latin typeface="+mn-lt"/>
              </a:defRPr>
            </a:lvl1pPr>
          </a:lstStyle>
          <a:p>
            <a:fld id="{35171FEE-2E28-8144-A998-E5E2694513B1}" type="slidenum">
              <a:rPr lang="de-DE" smtClean="0"/>
              <a:pPr/>
              <a:t>‹Nr.›</a:t>
            </a:fld>
            <a:r>
              <a:rPr lang="de-DE"/>
              <a:t> | 30</a:t>
            </a:r>
            <a:endParaRPr lang="de-DE" dirty="0"/>
          </a:p>
        </p:txBody>
      </p:sp>
      <p:sp>
        <p:nvSpPr>
          <p:cNvPr id="9" name="Vertikaler Textplatzhalter 2"/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462904" y="1558563"/>
            <a:ext cx="269218" cy="4357778"/>
          </a:xfrm>
          <a:prstGeom prst="rect">
            <a:avLst/>
          </a:prstGeom>
        </p:spPr>
        <p:txBody>
          <a:bodyPr vert="eaVert"/>
          <a:lstStyle>
            <a:lvl1pPr marL="0" indent="0" algn="r">
              <a:buNone/>
              <a:defRPr sz="1200" b="0" i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11419" y="1768107"/>
            <a:ext cx="7597581" cy="414823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Hier steht der Fließtext ...</a:t>
            </a:r>
          </a:p>
        </p:txBody>
      </p:sp>
      <p:cxnSp>
        <p:nvCxnSpPr>
          <p:cNvPr id="4" name="Gerader Verbinder 3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38835D5C-C780-4EE8-BCB1-6497399D72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580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aehlu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Vertikaler Textplatzhalter 2"/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462904" y="1558563"/>
            <a:ext cx="269218" cy="4357778"/>
          </a:xfrm>
          <a:prstGeom prst="rect">
            <a:avLst/>
          </a:prstGeom>
        </p:spPr>
        <p:txBody>
          <a:bodyPr vert="eaVert"/>
          <a:lstStyle>
            <a:lvl1pPr marL="0" indent="0" algn="r">
              <a:buNone/>
              <a:defRPr sz="1200" b="0" i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001713" y="1491323"/>
            <a:ext cx="7507287" cy="4425017"/>
          </a:xfrm>
          <a:prstGeom prst="rect">
            <a:avLst/>
          </a:prstGeom>
        </p:spPr>
        <p:txBody>
          <a:bodyPr vert="horz"/>
          <a:lstStyle>
            <a:lvl1pPr marL="285750" indent="-285750">
              <a:buClr>
                <a:schemeClr val="accent1"/>
              </a:buClr>
              <a:buFont typeface="Arial"/>
              <a:buChar char="•"/>
              <a:defRPr sz="1800" b="0" i="0" baseline="0">
                <a:solidFill>
                  <a:schemeClr val="tx1"/>
                </a:solidFill>
                <a:latin typeface="+mn-lt"/>
              </a:defRPr>
            </a:lvl1pPr>
            <a:lvl2pPr marL="742950" indent="-285750">
              <a:buClr>
                <a:schemeClr val="accent1"/>
              </a:buClr>
              <a:buFont typeface="Lucida Grande"/>
              <a:buChar char="-"/>
              <a:defRPr sz="1800" b="0" i="0">
                <a:solidFill>
                  <a:schemeClr val="tx1"/>
                </a:solidFill>
              </a:defRPr>
            </a:lvl2pPr>
            <a:lvl3pPr marL="1143000" indent="-228600">
              <a:buClr>
                <a:schemeClr val="accent1"/>
              </a:buClr>
              <a:buSzPct val="90000"/>
              <a:buFont typeface="Wingdings" charset="2"/>
              <a:buChar char="§"/>
              <a:defRPr sz="1800" b="0" i="0">
                <a:solidFill>
                  <a:schemeClr val="tx1"/>
                </a:solidFill>
              </a:defRPr>
            </a:lvl3pPr>
          </a:lstStyle>
          <a:p>
            <a:pPr lvl="0"/>
            <a:r>
              <a:rPr lang="de-DE" dirty="0"/>
              <a:t>1. Ebene</a:t>
            </a:r>
          </a:p>
          <a:p>
            <a:pPr lvl="1"/>
            <a:r>
              <a:rPr lang="de-DE" dirty="0"/>
              <a:t>2. Ebene</a:t>
            </a:r>
          </a:p>
          <a:p>
            <a:pPr lvl="2"/>
            <a:r>
              <a:rPr lang="de-DE" dirty="0"/>
              <a:t>3. Ebene</a:t>
            </a:r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639019" y="6312985"/>
            <a:ext cx="96710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 baseline="0">
                <a:solidFill>
                  <a:schemeClr val="accent1"/>
                </a:solidFill>
                <a:latin typeface="+mn-lt"/>
              </a:defRPr>
            </a:lvl1pPr>
          </a:lstStyle>
          <a:p>
            <a:fld id="{35171FEE-2E28-8144-A998-E5E2694513B1}" type="slidenum">
              <a:rPr lang="de-DE" smtClean="0"/>
              <a:pPr/>
              <a:t>‹Nr.›</a:t>
            </a:fld>
            <a:r>
              <a:rPr lang="de-DE" dirty="0"/>
              <a:t> | 30</a:t>
            </a:r>
          </a:p>
        </p:txBody>
      </p:sp>
      <p:cxnSp>
        <p:nvCxnSpPr>
          <p:cNvPr id="7" name="Gerader Verbinder 6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3797644" y="174258"/>
            <a:ext cx="4430987" cy="9955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einzeilige Headline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3C639F11-81A3-4D52-AF81-E3CDF0049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405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 Fliess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Vertikaler Textplatzhalter 2"/>
          <p:cNvSpPr>
            <a:spLocks noGrp="1"/>
          </p:cNvSpPr>
          <p:nvPr>
            <p:ph type="body" orient="vert" sz="quarter" idx="16" hasCustomPrompt="1"/>
          </p:nvPr>
        </p:nvSpPr>
        <p:spPr>
          <a:xfrm rot="10800000">
            <a:off x="462904" y="1558563"/>
            <a:ext cx="269218" cy="4357778"/>
          </a:xfrm>
          <a:prstGeom prst="rect">
            <a:avLst/>
          </a:prstGeom>
        </p:spPr>
        <p:txBody>
          <a:bodyPr vert="eaVert"/>
          <a:lstStyle>
            <a:lvl1pPr marL="0" indent="0" algn="r">
              <a:buNone/>
              <a:defRPr sz="1200" b="0" i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7" hasCustomPrompt="1"/>
          </p:nvPr>
        </p:nvSpPr>
        <p:spPr>
          <a:xfrm>
            <a:off x="1001714" y="2010033"/>
            <a:ext cx="3592512" cy="390630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Hier steht der Fließtext ...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4938060" y="2010033"/>
            <a:ext cx="3578412" cy="390630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Hier steht der Fließtext ...</a:t>
            </a:r>
          </a:p>
        </p:txBody>
      </p:sp>
      <p:sp>
        <p:nvSpPr>
          <p:cNvPr id="21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001752" y="1468940"/>
            <a:ext cx="7597581" cy="43985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3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einzeilige Subheadline</a:t>
            </a:r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639019" y="6312985"/>
            <a:ext cx="96710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 baseline="0">
                <a:solidFill>
                  <a:schemeClr val="accent1"/>
                </a:solidFill>
                <a:latin typeface="+mn-lt"/>
              </a:defRPr>
            </a:lvl1pPr>
          </a:lstStyle>
          <a:p>
            <a:fld id="{35171FEE-2E28-8144-A998-E5E2694513B1}" type="slidenum">
              <a:rPr lang="de-DE" smtClean="0"/>
              <a:pPr/>
              <a:t>‹Nr.›</a:t>
            </a:fld>
            <a:r>
              <a:rPr lang="de-DE" dirty="0"/>
              <a:t> | 30</a:t>
            </a:r>
          </a:p>
        </p:txBody>
      </p:sp>
      <p:cxnSp>
        <p:nvCxnSpPr>
          <p:cNvPr id="12" name="Gerader Verbinder 11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4" name="Titel 1"/>
          <p:cNvSpPr txBox="1">
            <a:spLocks/>
          </p:cNvSpPr>
          <p:nvPr userDrawn="1"/>
        </p:nvSpPr>
        <p:spPr>
          <a:xfrm>
            <a:off x="3797644" y="174258"/>
            <a:ext cx="4430987" cy="9955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0" i="0" kern="1200" baseline="0">
                <a:solidFill>
                  <a:schemeClr val="tx1"/>
                </a:solidFill>
                <a:latin typeface="+mj-lt"/>
                <a:ea typeface="+mj-ea"/>
                <a:cs typeface="Roboto Condensed"/>
              </a:defRPr>
            </a:lvl1pPr>
          </a:lstStyle>
          <a:p>
            <a:r>
              <a:rPr lang="de-DE"/>
              <a:t>Hier steht eine einzeilige Headline</a:t>
            </a:r>
            <a:endParaRPr lang="de-DE" dirty="0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745A4269-1AC0-45D5-BE82-46E23DA81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549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 Bild &amp; Fliess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platzhalter 20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596780" cy="591634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>
                <a:solidFill>
                  <a:srgbClr val="0F293E"/>
                </a:solidFill>
                <a:latin typeface="Roboto Condensed"/>
                <a:cs typeface="Roboto Condensed"/>
              </a:defRPr>
            </a:lvl1pPr>
          </a:lstStyle>
          <a:p>
            <a:r>
              <a:rPr lang="de-DE" dirty="0"/>
              <a:t>BILD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4938060" y="1831873"/>
            <a:ext cx="3578412" cy="408446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Hier steht der Fließtext ...</a:t>
            </a:r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4944850" y="373307"/>
            <a:ext cx="3661273" cy="44535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3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Headline</a:t>
            </a:r>
          </a:p>
        </p:txBody>
      </p:sp>
      <p:sp>
        <p:nvSpPr>
          <p:cNvPr id="13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944850" y="995376"/>
            <a:ext cx="3661273" cy="43985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80000"/>
              </a:lnSpc>
              <a:buNone/>
              <a:defRPr sz="23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Subheadline</a:t>
            </a:r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639019" y="6312985"/>
            <a:ext cx="96710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 baseline="0">
                <a:solidFill>
                  <a:schemeClr val="accent1"/>
                </a:solidFill>
                <a:latin typeface="+mn-lt"/>
              </a:defRPr>
            </a:lvl1pPr>
          </a:lstStyle>
          <a:p>
            <a:fld id="{35171FEE-2E28-8144-A998-E5E2694513B1}" type="slidenum">
              <a:rPr lang="de-DE" smtClean="0"/>
              <a:pPr/>
              <a:t>‹Nr.›</a:t>
            </a:fld>
            <a:r>
              <a:rPr lang="de-DE" dirty="0"/>
              <a:t> | 30</a:t>
            </a:r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F4ED0F4B-F3D5-4ACD-8E29-9ABF5B4A58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870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entrierte Headline | Zwischenfolie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091C2B"/>
              </a:gs>
              <a:gs pos="100000">
                <a:srgbClr val="0F293E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922637" y="2844250"/>
            <a:ext cx="7632825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bg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zentrierte Headline</a:t>
            </a:r>
          </a:p>
        </p:txBody>
      </p:sp>
      <p:pic>
        <p:nvPicPr>
          <p:cNvPr id="13" name="Bild 12" descr="BWV_logo_lang_bunt_weiss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53" y="192632"/>
            <a:ext cx="3450071" cy="1072807"/>
          </a:xfrm>
          <a:prstGeom prst="rect">
            <a:avLst/>
          </a:prstGeom>
        </p:spPr>
      </p:pic>
      <p:sp>
        <p:nvSpPr>
          <p:cNvPr id="17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922637" y="3438284"/>
            <a:ext cx="7632825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bg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zentrierte Subheadline</a:t>
            </a:r>
          </a:p>
        </p:txBody>
      </p:sp>
      <p:cxnSp>
        <p:nvCxnSpPr>
          <p:cNvPr id="6" name="Gerader Verbinder 5"/>
          <p:cNvCxnSpPr/>
          <p:nvPr userDrawn="1"/>
        </p:nvCxnSpPr>
        <p:spPr>
          <a:xfrm flipH="1">
            <a:off x="65902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BD1F42A5-3D26-4ABE-B3D2-74173E0A7A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686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entrierte Headline | Zwischenfoli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lt1"/>
              </a:solidFill>
            </a:endParaRPr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1221419" y="2844250"/>
            <a:ext cx="7334043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zentrierte Headline</a:t>
            </a:r>
          </a:p>
        </p:txBody>
      </p:sp>
      <p:sp>
        <p:nvSpPr>
          <p:cNvPr id="17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221419" y="3438284"/>
            <a:ext cx="7334043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zentrierte Subheadline</a:t>
            </a:r>
          </a:p>
        </p:txBody>
      </p:sp>
      <p:pic>
        <p:nvPicPr>
          <p:cNvPr id="10" name="Bild 9" descr="BWV_logo_lang_bunt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9" y="192049"/>
            <a:ext cx="3438165" cy="1072455"/>
          </a:xfrm>
          <a:prstGeom prst="rect">
            <a:avLst/>
          </a:prstGeom>
        </p:spPr>
      </p:pic>
      <p:cxnSp>
        <p:nvCxnSpPr>
          <p:cNvPr id="6" name="Gerader Verbinder 5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15BA1C78-2CCC-4090-9060-379B9EA83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35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entrierte Headline | Zwischenfolie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1221418" y="1468940"/>
            <a:ext cx="7334043" cy="594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500" b="0" i="0" baseline="0">
                <a:solidFill>
                  <a:schemeClr val="tx1"/>
                </a:solidFill>
                <a:latin typeface="+mj-lt"/>
                <a:cs typeface="Roboto Condensed"/>
              </a:defRPr>
            </a:lvl1pPr>
          </a:lstStyle>
          <a:p>
            <a:r>
              <a:rPr lang="de-DE" dirty="0"/>
              <a:t>Hier steht eine zentrierte Headline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221419" y="3347668"/>
            <a:ext cx="7334043" cy="4804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80000"/>
              </a:lnSpc>
              <a:buNone/>
              <a:defRPr sz="3500" b="0" i="0" baseline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pPr lvl="0"/>
            <a:r>
              <a:rPr lang="de-DE" dirty="0"/>
              <a:t>Hier steht eine zentrierte Subheadline</a:t>
            </a:r>
          </a:p>
        </p:txBody>
      </p:sp>
      <p:cxnSp>
        <p:nvCxnSpPr>
          <p:cNvPr id="4" name="Gerader Verbinder 3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1B2AEF8F-4A7D-44EC-A5C4-A1F3BA6FAA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0988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 descr="161219_jb_schattenlogo_rz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161" y="4016415"/>
            <a:ext cx="2167128" cy="3169920"/>
          </a:xfrm>
          <a:prstGeom prst="rect">
            <a:avLst/>
          </a:prstGeom>
        </p:spPr>
      </p:pic>
      <p:pic>
        <p:nvPicPr>
          <p:cNvPr id="3" name="Bild 2" descr="BWV_logo_lang_bunt_rgb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9" y="192049"/>
            <a:ext cx="3438165" cy="1072455"/>
          </a:xfrm>
          <a:prstGeom prst="rect">
            <a:avLst/>
          </a:prstGeom>
        </p:spPr>
      </p:pic>
      <p:pic>
        <p:nvPicPr>
          <p:cNvPr id="4" name="Bild 3" descr="161219_jb_schattenlogo_rz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161" y="4016415"/>
            <a:ext cx="2167128" cy="3169920"/>
          </a:xfrm>
          <a:prstGeom prst="rect">
            <a:avLst/>
          </a:prstGeom>
        </p:spPr>
      </p:pic>
      <p:pic>
        <p:nvPicPr>
          <p:cNvPr id="5" name="Bild 4" descr="BWV_logo_lang_bunt_rgb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9" y="192049"/>
            <a:ext cx="3438165" cy="1072455"/>
          </a:xfrm>
          <a:prstGeom prst="rect">
            <a:avLst/>
          </a:prstGeom>
        </p:spPr>
      </p:pic>
      <p:cxnSp>
        <p:nvCxnSpPr>
          <p:cNvPr id="6" name="Gerader Verbinder 5"/>
          <p:cNvCxnSpPr/>
          <p:nvPr userDrawn="1"/>
        </p:nvCxnSpPr>
        <p:spPr>
          <a:xfrm flipH="1">
            <a:off x="848497" y="1468940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26246867-A5F4-43F9-B327-8A807E98C6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 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3991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2" r:id="rId2"/>
    <p:sldLayoutId id="2147483663" r:id="rId3"/>
    <p:sldLayoutId id="2147483664" r:id="rId4"/>
    <p:sldLayoutId id="2147483665" r:id="rId5"/>
    <p:sldLayoutId id="2147483666" r:id="rId6"/>
    <p:sldLayoutId id="2147483669" r:id="rId7"/>
    <p:sldLayoutId id="2147483673" r:id="rId8"/>
    <p:sldLayoutId id="2147483670" r:id="rId9"/>
    <p:sldLayoutId id="2147483671" r:id="rId10"/>
    <p:sldLayoutId id="2147483674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hyperlink" Target="https://www.youtube.com/watch?v=xv-fIpbaPN0&amp;t=2s" TargetMode="External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hyperlink" Target="https://www.youtube.com/watch?v=_yy_i3LSq-k" TargetMode="External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hyperlink" Target="https://www.youtube.com/watch?v=lo-0BD1dzbA" TargetMode="External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Datenschutz</a:t>
            </a:r>
            <a:r>
              <a:rPr lang="en-DE"/>
              <a:t>grund</a:t>
            </a:r>
            <a:r>
              <a:rPr lang="de-DE"/>
              <a:t>verordnung</a:t>
            </a:r>
            <a:br>
              <a:rPr lang="en-DE"/>
            </a:br>
            <a:r>
              <a:rPr lang="en-DE"/>
              <a:t>EU-DSGVO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5979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49497F-749A-461C-A843-C598BDF497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Rechenschaftspflicht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C8AB52-35EA-46B5-BBD2-72FA4DA4E5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i="1" dirty="0"/>
              <a:t>Rechtmäßigkeit nach Treu und Glauben</a:t>
            </a:r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B4146BB3-1F4D-48E4-8186-5BDE6E8E1E82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5EBE3F9-DECA-49F3-84E5-8B96701D273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Rechenschaftspflicht gegenüber Behörden</a:t>
            </a:r>
          </a:p>
          <a:p>
            <a:r>
              <a:rPr lang="de-DE" dirty="0"/>
              <a:t>Pflicht zur Aufklärung (Datenschutzerklärung)</a:t>
            </a:r>
          </a:p>
          <a:p>
            <a:r>
              <a:rPr lang="de-DE" dirty="0"/>
              <a:t>Pflicht zur Dokumentation aller Verarbeitungstätigkeiten </a:t>
            </a:r>
          </a:p>
          <a:p>
            <a:r>
              <a:rPr lang="de-DE" dirty="0"/>
              <a:t>Datenschutzfolgeabschätzung</a:t>
            </a:r>
          </a:p>
          <a:p>
            <a:r>
              <a:rPr lang="de-DE" dirty="0"/>
              <a:t>Pflicht zur Anleitung aller Mitarbeiter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141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881A20-EC1E-43B1-8A7B-B0219E8EAF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Erklärvideos zu Datenschutzverordnung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FA949F49-FEE6-4CDE-87FF-A1297F73231A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EF2ACE5C-55E4-4467-91E6-495F430618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419" y="1118709"/>
            <a:ext cx="8130981" cy="439854"/>
          </a:xfrm>
        </p:spPr>
        <p:txBody>
          <a:bodyPr/>
          <a:lstStyle/>
          <a:p>
            <a:r>
              <a:rPr lang="de-DE" sz="1800" dirty="0">
                <a:solidFill>
                  <a:schemeClr val="tx1"/>
                </a:solidFill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DSGVO 1 - Was sich mit der europäischen Datenschutzgrundverordnung geändert hat</a:t>
            </a:r>
            <a:r>
              <a:rPr lang="en-DE" sz="1800" dirty="0">
                <a:solidFill>
                  <a:schemeClr val="tx1"/>
                </a:solidFill>
                <a:cs typeface="+mn-cs"/>
              </a:rPr>
              <a:t> (4:33 Min)</a:t>
            </a:r>
          </a:p>
        </p:txBody>
      </p:sp>
      <p:pic>
        <p:nvPicPr>
          <p:cNvPr id="7" name="DSGVO 1 - Erklärvideo DSGVO - Was sich mit der europäischen Datenschutzgrundverordnung ändert">
            <a:hlinkClick r:id="" action="ppaction://media"/>
            <a:extLst>
              <a:ext uri="{FF2B5EF4-FFF2-40B4-BE49-F238E27FC236}">
                <a16:creationId xmlns:a16="http://schemas.microsoft.com/office/drawing/2014/main" id="{F2BD6AD0-61ED-4408-A6BC-7EFDBBE2BE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1419" y="1714714"/>
            <a:ext cx="7769678" cy="437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697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9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881A20-EC1E-43B1-8A7B-B0219E8EAF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Erklärvideos zu Datenschutzverordnung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FA949F49-FEE6-4CDE-87FF-A1297F73231A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B8869C0-5C61-4332-A6FC-C2D0C70207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>
                <a:hlinkClick r:id="rId5"/>
              </a:rPr>
              <a:t>DSGVO 2 - verstehen was dahinter steckt!</a:t>
            </a:r>
            <a:r>
              <a:rPr lang="en-DE" dirty="0"/>
              <a:t> (4:25 Min)</a:t>
            </a:r>
            <a:endParaRPr lang="de-DE" dirty="0"/>
          </a:p>
          <a:p>
            <a:endParaRPr lang="de-DE" dirty="0"/>
          </a:p>
        </p:txBody>
      </p:sp>
      <p:pic>
        <p:nvPicPr>
          <p:cNvPr id="10" name="DSGVO 2 - verstehen was dahinter steckt!">
            <a:hlinkClick r:id="" action="ppaction://media"/>
            <a:extLst>
              <a:ext uri="{FF2B5EF4-FFF2-40B4-BE49-F238E27FC236}">
                <a16:creationId xmlns:a16="http://schemas.microsoft.com/office/drawing/2014/main" id="{C2F813DC-4B0C-4032-B442-20021E72E9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3" y="1725613"/>
            <a:ext cx="7597581" cy="427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9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63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881A20-EC1E-43B1-8A7B-B0219E8EAF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Erklärvideos zu Datenschutzverordnung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FA949F49-FEE6-4CDE-87FF-A1297F73231A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B8869C0-5C61-4332-A6FC-C2D0C70207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800" dirty="0">
                <a:solidFill>
                  <a:schemeClr val="tx1"/>
                </a:solidFill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DSGVO 3 - Fünf wichtige Dinge, die jedes Unternehmen anpacken sollte</a:t>
            </a:r>
            <a:endParaRPr lang="de-DE" sz="1800" dirty="0">
              <a:solidFill>
                <a:schemeClr val="tx1"/>
              </a:solidFill>
              <a:cs typeface="+mn-cs"/>
            </a:endParaRPr>
          </a:p>
          <a:p>
            <a:r>
              <a:rPr lang="en-DE" sz="1800" dirty="0">
                <a:solidFill>
                  <a:schemeClr val="tx1"/>
                </a:solidFill>
                <a:cs typeface="+mn-cs"/>
              </a:rPr>
              <a:t>(5:30 Min)</a:t>
            </a:r>
            <a:endParaRPr lang="de-DE" sz="1800" dirty="0">
              <a:solidFill>
                <a:schemeClr val="tx1"/>
              </a:solidFill>
              <a:cs typeface="+mn-cs"/>
            </a:endParaRPr>
          </a:p>
          <a:p>
            <a:endParaRPr lang="de-DE" dirty="0"/>
          </a:p>
        </p:txBody>
      </p:sp>
      <p:pic>
        <p:nvPicPr>
          <p:cNvPr id="8" name="DSGVO 3 - Fünf wichtige Dinge, die jedes Unternehmen anpacken sollte">
            <a:hlinkClick r:id="" action="ppaction://media"/>
            <a:extLst>
              <a:ext uri="{FF2B5EF4-FFF2-40B4-BE49-F238E27FC236}">
                <a16:creationId xmlns:a16="http://schemas.microsoft.com/office/drawing/2014/main" id="{EF3438FD-6FF4-4105-9E0A-A4E1938761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2199" y="1897062"/>
            <a:ext cx="7529801" cy="423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946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07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87FA19-3220-41F3-889E-F766891607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Datenschutzaufgaben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9C482537-24E0-4D8B-A04C-16F4A0891B06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crollen: horizontal 6">
            <a:extLst>
              <a:ext uri="{FF2B5EF4-FFF2-40B4-BE49-F238E27FC236}">
                <a16:creationId xmlns:a16="http://schemas.microsoft.com/office/drawing/2014/main" id="{CFCC2801-EBC1-4DEA-B410-4E4F54A71F43}"/>
              </a:ext>
            </a:extLst>
          </p:cNvPr>
          <p:cNvSpPr/>
          <p:nvPr/>
        </p:nvSpPr>
        <p:spPr>
          <a:xfrm>
            <a:off x="1972263" y="1932214"/>
            <a:ext cx="6256367" cy="3186146"/>
          </a:xfrm>
          <a:prstGeom prst="horizont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Aufgabe</a:t>
            </a:r>
          </a:p>
          <a:p>
            <a:r>
              <a:rPr lang="de-DE" dirty="0"/>
              <a:t>Arbeitsbuch </a:t>
            </a:r>
            <a:endParaRPr lang="en-DE" dirty="0"/>
          </a:p>
          <a:p>
            <a:r>
              <a:rPr lang="de-DE" dirty="0"/>
              <a:t>S. 222</a:t>
            </a:r>
            <a:r>
              <a:rPr lang="en-DE" dirty="0"/>
              <a:t> </a:t>
            </a:r>
            <a:r>
              <a:rPr lang="de-DE" dirty="0"/>
              <a:t>Aufgabe </a:t>
            </a:r>
            <a:r>
              <a:rPr lang="de-DE">
                <a:solidFill>
                  <a:srgbClr val="FF0000"/>
                </a:solidFill>
              </a:rPr>
              <a:t>3.1 </a:t>
            </a:r>
            <a:r>
              <a:rPr lang="de-DE"/>
              <a:t>(20 </a:t>
            </a:r>
            <a:r>
              <a:rPr lang="de-DE" dirty="0"/>
              <a:t>Minuten)</a:t>
            </a:r>
          </a:p>
          <a:p>
            <a:r>
              <a:rPr lang="en-DE" dirty="0"/>
              <a:t>S. 223 </a:t>
            </a:r>
            <a:r>
              <a:rPr lang="de-DE" dirty="0"/>
              <a:t>Aufgabe 4.1 </a:t>
            </a:r>
            <a:br>
              <a:rPr lang="de-DE" dirty="0"/>
            </a:br>
            <a:r>
              <a:rPr lang="en-DE" dirty="0"/>
              <a:t>	</a:t>
            </a:r>
            <a:r>
              <a:rPr lang="de-DE" dirty="0"/>
              <a:t>(Nutzt die DSGVO nicht nur die Liste im Buch)</a:t>
            </a:r>
          </a:p>
          <a:p>
            <a:r>
              <a:rPr lang="en-DE" dirty="0"/>
              <a:t>	</a:t>
            </a:r>
            <a:r>
              <a:rPr lang="de-DE" dirty="0"/>
              <a:t>(30 Minuten)</a:t>
            </a:r>
            <a:endParaRPr lang="en-DE" dirty="0"/>
          </a:p>
          <a:p>
            <a:r>
              <a:rPr lang="en-DE" dirty="0"/>
              <a:t>S. 224 Aufgabe 4.2 (15 Minuten)</a:t>
            </a:r>
            <a:endParaRPr lang="de-DE" dirty="0"/>
          </a:p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553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E1042E-0EFF-4044-96A6-420BB934C6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Datenschutzbeauftragter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078925-876F-4BC9-8845-40967A4760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419" y="1118709"/>
            <a:ext cx="8130981" cy="439854"/>
          </a:xfrm>
        </p:spPr>
        <p:txBody>
          <a:bodyPr/>
          <a:lstStyle/>
          <a:p>
            <a:r>
              <a:rPr lang="de-DE" dirty="0"/>
              <a:t>Gewerbliche Verarbeitung pers. Daten </a:t>
            </a:r>
            <a:r>
              <a:rPr lang="de-DE" b="1"/>
              <a:t>oder</a:t>
            </a:r>
            <a:r>
              <a:rPr lang="de-DE"/>
              <a:t> &gt;</a:t>
            </a:r>
            <a:r>
              <a:rPr lang="en-DE"/>
              <a:t> </a:t>
            </a:r>
            <a:r>
              <a:rPr lang="en-DE" dirty="0"/>
              <a:t>1</a:t>
            </a:r>
            <a:r>
              <a:rPr lang="de-DE" dirty="0"/>
              <a:t>0 Mitarbeiter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6A6B831B-1344-4718-8A51-B169443283B9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68B6809-B200-4181-B008-75567049C2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Analyse und Kontrolle des </a:t>
            </a:r>
            <a:br>
              <a:rPr lang="de-DE" dirty="0"/>
            </a:br>
            <a:r>
              <a:rPr lang="de-DE" dirty="0"/>
              <a:t>Datenschutzniveaus im Unternehmen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Überwachung der Datenschutzregelungen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Vorschläge zur Verbesserung an die </a:t>
            </a:r>
            <a:br>
              <a:rPr lang="de-DE" dirty="0"/>
            </a:br>
            <a:r>
              <a:rPr lang="de-DE" dirty="0"/>
              <a:t>Geschäftsleitung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Beratung von Mitarbeitern und Geschäftsleitung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Zusammenarbeit mit Aufsichtsbehörden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Anlaufstelle für Mitarbeiter</a:t>
            </a:r>
          </a:p>
          <a:p>
            <a:endParaRPr lang="de-DE" dirty="0"/>
          </a:p>
        </p:txBody>
      </p:sp>
      <p:sp>
        <p:nvSpPr>
          <p:cNvPr id="8" name="Scrollen: horizontal 7">
            <a:extLst>
              <a:ext uri="{FF2B5EF4-FFF2-40B4-BE49-F238E27FC236}">
                <a16:creationId xmlns:a16="http://schemas.microsoft.com/office/drawing/2014/main" id="{BD2E1BE8-80DE-45D0-B113-59F59ADC25A7}"/>
              </a:ext>
            </a:extLst>
          </p:cNvPr>
          <p:cNvSpPr/>
          <p:nvPr/>
        </p:nvSpPr>
        <p:spPr>
          <a:xfrm>
            <a:off x="2039370" y="4117734"/>
            <a:ext cx="5475890" cy="2552274"/>
          </a:xfrm>
          <a:prstGeom prst="horizont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>
                <a:solidFill>
                  <a:srgbClr val="FF0000"/>
                </a:solidFill>
              </a:rPr>
              <a:t>Optionale </a:t>
            </a:r>
            <a:r>
              <a:rPr lang="de-DE"/>
              <a:t>Aufgabe</a:t>
            </a:r>
            <a:endParaRPr lang="de-DE" dirty="0"/>
          </a:p>
          <a:p>
            <a:r>
              <a:rPr lang="de-DE" dirty="0"/>
              <a:t>Suchen Sie eine Stellenbeschreibung für einen Datenschutzbeauftragten und Listen Sie die geforderten Kompetenzen auf.</a:t>
            </a:r>
          </a:p>
          <a:p>
            <a:r>
              <a:rPr lang="de-DE" dirty="0"/>
              <a:t>Welche Gehaltsstufen erreichen Datenschutzbeauftragte?</a:t>
            </a:r>
          </a:p>
          <a:p>
            <a:pPr algn="ctr"/>
            <a:endParaRPr lang="de-DE" dirty="0"/>
          </a:p>
        </p:txBody>
      </p:sp>
      <p:sp>
        <p:nvSpPr>
          <p:cNvPr id="4" name="Sprechblase: rechteckig mit abgerundeten Ecken 3">
            <a:extLst>
              <a:ext uri="{FF2B5EF4-FFF2-40B4-BE49-F238E27FC236}">
                <a16:creationId xmlns:a16="http://schemas.microsoft.com/office/drawing/2014/main" id="{22D911C1-7E5A-4A02-8926-C4ADE0786C2B}"/>
              </a:ext>
            </a:extLst>
          </p:cNvPr>
          <p:cNvSpPr/>
          <p:nvPr/>
        </p:nvSpPr>
        <p:spPr>
          <a:xfrm>
            <a:off x="5943599" y="1464129"/>
            <a:ext cx="2786743" cy="1594757"/>
          </a:xfrm>
          <a:prstGeom prst="wedgeRoundRectCallout">
            <a:avLst>
              <a:gd name="adj1" fmla="val -107719"/>
              <a:gd name="adj2" fmla="val -49787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Hier ist der Handel oder die Auswertung personenbezogener Daten gemeint, nicht die Nutzung, z.B. für Versand.</a:t>
            </a:r>
          </a:p>
        </p:txBody>
      </p:sp>
    </p:spTree>
    <p:extLst>
      <p:ext uri="{BB962C8B-B14F-4D97-AF65-F5344CB8AC3E}">
        <p14:creationId xmlns:p14="http://schemas.microsoft.com/office/powerpoint/2010/main" val="1979131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B16D7B-FB64-45AF-A46E-BE9A6A105C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Datenschutz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7E79A8-8B4E-4341-ADF8-6063BA4B09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52227" y="3475454"/>
            <a:ext cx="6903235" cy="796100"/>
          </a:xfrm>
        </p:spPr>
        <p:txBody>
          <a:bodyPr/>
          <a:lstStyle/>
          <a:p>
            <a:r>
              <a:rPr lang="de-DE" dirty="0"/>
              <a:t>Datenschutz ist der Schutz personenbezogener Daten 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5DDA7CE-88AB-4BDE-B263-F4B38EE81111}"/>
              </a:ext>
            </a:extLst>
          </p:cNvPr>
          <p:cNvSpPr txBox="1"/>
          <p:nvPr/>
        </p:nvSpPr>
        <p:spPr>
          <a:xfrm>
            <a:off x="2037806" y="4493623"/>
            <a:ext cx="5068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Einzelangaben über persönliche oder sachliche Verhältnisse einer bestimmten oder bestimmbaren natürlichen Person (Betroffener). BDSG §3</a:t>
            </a:r>
            <a:endParaRPr lang="de-DE" dirty="0"/>
          </a:p>
        </p:txBody>
      </p:sp>
      <p:sp>
        <p:nvSpPr>
          <p:cNvPr id="5" name="Sprechblase: oval 4">
            <a:extLst>
              <a:ext uri="{FF2B5EF4-FFF2-40B4-BE49-F238E27FC236}">
                <a16:creationId xmlns:a16="http://schemas.microsoft.com/office/drawing/2014/main" id="{9F8D4628-2242-4165-9096-6FCBCD74650F}"/>
              </a:ext>
            </a:extLst>
          </p:cNvPr>
          <p:cNvSpPr/>
          <p:nvPr/>
        </p:nvSpPr>
        <p:spPr>
          <a:xfrm>
            <a:off x="4924697" y="5473336"/>
            <a:ext cx="3461657" cy="1045029"/>
          </a:xfrm>
          <a:prstGeom prst="wedgeEllipseCallout">
            <a:avLst>
              <a:gd name="adj1" fmla="val -59395"/>
              <a:gd name="adj2" fmla="val -62028"/>
            </a:avLst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de-DE" dirty="0"/>
              <a:t>Ziel Schutz von Angaben die einen Menschen betreffen</a:t>
            </a:r>
          </a:p>
        </p:txBody>
      </p:sp>
    </p:spTree>
    <p:extLst>
      <p:ext uri="{BB962C8B-B14F-4D97-AF65-F5344CB8AC3E}">
        <p14:creationId xmlns:p14="http://schemas.microsoft.com/office/powerpoint/2010/main" val="120938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46D441-784B-4827-8FCB-C5E34ADB54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Geschichte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4ABED77-397E-4928-A618-6F84B525F9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</p:spPr>
        <p:txBody>
          <a:bodyPr/>
          <a:lstStyle/>
          <a:p>
            <a:r>
              <a:rPr lang="de-DE" dirty="0"/>
              <a:t>© BWV Aachen | </a:t>
            </a:r>
            <a:r>
              <a:rPr lang="de-DE" dirty="0" err="1"/>
              <a:t>J.Kerber</a:t>
            </a:r>
            <a:r>
              <a:rPr lang="de-DE" dirty="0"/>
              <a:t> | A. Rollins</a:t>
            </a:r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422ECD93-2DEC-41DC-A2F8-87795A04699F}"/>
              </a:ext>
            </a:extLst>
          </p:cNvPr>
          <p:cNvGraphicFramePr/>
          <p:nvPr/>
        </p:nvGraphicFramePr>
        <p:xfrm>
          <a:off x="914402" y="1169773"/>
          <a:ext cx="7754105" cy="5438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9F370B4C-071D-4C61-904B-AFC449B485B0}"/>
              </a:ext>
            </a:extLst>
          </p:cNvPr>
          <p:cNvCxnSpPr/>
          <p:nvPr/>
        </p:nvCxnSpPr>
        <p:spPr>
          <a:xfrm flipH="1">
            <a:off x="8854497" y="1205299"/>
            <a:ext cx="0" cy="44474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0" name="Ellipse 9">
            <a:extLst>
              <a:ext uri="{FF2B5EF4-FFF2-40B4-BE49-F238E27FC236}">
                <a16:creationId xmlns:a16="http://schemas.microsoft.com/office/drawing/2014/main" id="{9E8952E5-A884-4D3F-8C84-9EA1E5F9D73C}"/>
              </a:ext>
            </a:extLst>
          </p:cNvPr>
          <p:cNvSpPr/>
          <p:nvPr/>
        </p:nvSpPr>
        <p:spPr>
          <a:xfrm>
            <a:off x="1453879" y="2107804"/>
            <a:ext cx="600952" cy="585216"/>
          </a:xfrm>
          <a:prstGeom prst="ellips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3E8BCF78-7F66-4AF8-9347-1570EF973BEC}"/>
              </a:ext>
            </a:extLst>
          </p:cNvPr>
          <p:cNvSpPr/>
          <p:nvPr/>
        </p:nvSpPr>
        <p:spPr>
          <a:xfrm>
            <a:off x="1678914" y="2854229"/>
            <a:ext cx="600952" cy="585216"/>
          </a:xfrm>
          <a:prstGeom prst="ellips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FFC0E61-BDF1-4BFA-A623-B491AF95DA23}"/>
              </a:ext>
            </a:extLst>
          </p:cNvPr>
          <p:cNvSpPr/>
          <p:nvPr/>
        </p:nvSpPr>
        <p:spPr>
          <a:xfrm>
            <a:off x="1753542" y="3600654"/>
            <a:ext cx="600952" cy="585216"/>
          </a:xfrm>
          <a:prstGeom prst="ellips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FF353F11-CBDE-43F0-BFFC-852521B0FF4F}"/>
              </a:ext>
            </a:extLst>
          </p:cNvPr>
          <p:cNvSpPr/>
          <p:nvPr/>
        </p:nvSpPr>
        <p:spPr>
          <a:xfrm>
            <a:off x="1687743" y="4301976"/>
            <a:ext cx="600952" cy="585216"/>
          </a:xfrm>
          <a:prstGeom prst="ellips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CDA9A756-4566-4596-9480-546FF6972AE5}"/>
              </a:ext>
            </a:extLst>
          </p:cNvPr>
          <p:cNvSpPr/>
          <p:nvPr/>
        </p:nvSpPr>
        <p:spPr>
          <a:xfrm>
            <a:off x="1001039" y="5791729"/>
            <a:ext cx="600952" cy="585216"/>
          </a:xfrm>
          <a:prstGeom prst="ellips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69C21C62-D3D5-4BE2-89D3-79BE09FABB24}"/>
              </a:ext>
            </a:extLst>
          </p:cNvPr>
          <p:cNvSpPr/>
          <p:nvPr/>
        </p:nvSpPr>
        <p:spPr>
          <a:xfrm>
            <a:off x="1448687" y="5067484"/>
            <a:ext cx="600952" cy="585216"/>
          </a:xfrm>
          <a:prstGeom prst="ellips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57451816-E19B-4F1B-BB57-E9462996866F}"/>
              </a:ext>
            </a:extLst>
          </p:cNvPr>
          <p:cNvSpPr/>
          <p:nvPr/>
        </p:nvSpPr>
        <p:spPr>
          <a:xfrm>
            <a:off x="1001039" y="1390675"/>
            <a:ext cx="600952" cy="585216"/>
          </a:xfrm>
          <a:prstGeom prst="ellipse">
            <a:avLst/>
          </a:prstGeom>
          <a:ln w="82550"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35406">
                  <a:srgbClr val="997E9C"/>
                </a:gs>
                <a:gs pos="63000">
                  <a:schemeClr val="accent6">
                    <a:lumMod val="45000"/>
                    <a:lumOff val="55000"/>
                  </a:schemeClr>
                </a:gs>
                <a:gs pos="83000">
                  <a:schemeClr val="accent5">
                    <a:lumMod val="60000"/>
                    <a:lumOff val="40000"/>
                  </a:schemeClr>
                </a:gs>
                <a:gs pos="100000">
                  <a:schemeClr val="accent6">
                    <a:lumMod val="75000"/>
                  </a:schemeClr>
                </a:gs>
              </a:gsLst>
              <a:lin ang="5400000" scaled="1"/>
              <a:tileRect/>
            </a:gradFill>
            <a:bevel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69007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471926-3D38-4DD4-A4AF-1297DE5D01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7644" y="174258"/>
            <a:ext cx="4849967" cy="995515"/>
          </a:xfrm>
        </p:spPr>
        <p:txBody>
          <a:bodyPr>
            <a:noAutofit/>
          </a:bodyPr>
          <a:lstStyle/>
          <a:p>
            <a:r>
              <a:rPr lang="de-DE" sz="3200" dirty="0"/>
              <a:t>Datenschutzverordnung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F21A38-17B2-4D21-B144-43DB55CA2E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b="1" dirty="0"/>
              <a:t>Übersicht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50EE18BF-45B2-4312-8811-9A664B486F0D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F68963B-394C-4586-B24A-1EF91C2169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Welche Rechte haben Betroffene?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Wann dürfen (personenbezogene Daten) erhoben werden?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Welche Pflichten haben Unternehmen?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Rechenschaftspflicht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Datenschutzbeauftragte</a:t>
            </a:r>
          </a:p>
        </p:txBody>
      </p: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451E506A-FC9D-4C6D-AC05-320F6354CB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039" y="6312985"/>
            <a:ext cx="6514221" cy="365125"/>
          </a:xfrm>
          <a:prstGeom prst="rect">
            <a:avLst/>
          </a:prstGeom>
        </p:spPr>
        <p:txBody>
          <a:bodyPr anchor="ctr"/>
          <a:lstStyle>
            <a:lvl1pPr>
              <a:defRPr sz="800" b="0" i="0">
                <a:solidFill>
                  <a:schemeClr val="accent1"/>
                </a:solidFill>
                <a:latin typeface="+mn-lt"/>
                <a:cs typeface="Roboto Condensed"/>
              </a:defRPr>
            </a:lvl1pPr>
          </a:lstStyle>
          <a:p>
            <a:r>
              <a:rPr lang="de-DE" dirty="0"/>
              <a:t>BWV Aachen | A. Rollins| </a:t>
            </a:r>
            <a:r>
              <a:rPr lang="de-DE" dirty="0" err="1"/>
              <a:t>J.Kerber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1351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861488-9E4E-4BF9-944A-B59F334DB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2671" y="174258"/>
            <a:ext cx="5731329" cy="995515"/>
          </a:xfrm>
        </p:spPr>
        <p:txBody>
          <a:bodyPr>
            <a:noAutofit/>
          </a:bodyPr>
          <a:lstStyle/>
          <a:p>
            <a:r>
              <a:rPr lang="de-DE" sz="3000" dirty="0">
                <a:latin typeface="Arial Narrow" panose="020B0606020202030204" pitchFamily="34" charset="0"/>
              </a:rPr>
              <a:t>Wann dürfen Daten erhoben werden?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DD5DD0-90A4-4226-B54F-333A6398F5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1039" y="1147668"/>
            <a:ext cx="8049701" cy="439854"/>
          </a:xfrm>
        </p:spPr>
        <p:txBody>
          <a:bodyPr/>
          <a:lstStyle/>
          <a:p>
            <a:r>
              <a:rPr lang="de-DE" dirty="0"/>
              <a:t>Artikel 6 DSGVO - Rechtmäßigkeit der Verarbeitung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DBCD54F3-96E3-474E-8E5F-2C95AD4607B2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05946BD-33E4-463A-9CF0-41098276A82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Einwilligung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Nötig für Vertragserfüllung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Rechtliche Verpflichtung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Lebenswichtige Interessen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Öffentliches Interesse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Berechtigtes Interesse Dritter</a:t>
            </a:r>
          </a:p>
        </p:txBody>
      </p:sp>
    </p:spTree>
    <p:extLst>
      <p:ext uri="{BB962C8B-B14F-4D97-AF65-F5344CB8AC3E}">
        <p14:creationId xmlns:p14="http://schemas.microsoft.com/office/powerpoint/2010/main" val="269815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30253E-D3F7-480D-A245-A788EF9244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7644" y="174258"/>
            <a:ext cx="5346356" cy="995515"/>
          </a:xfrm>
        </p:spPr>
        <p:txBody>
          <a:bodyPr/>
          <a:lstStyle/>
          <a:p>
            <a:r>
              <a:rPr lang="de-DE" sz="3000" dirty="0">
                <a:latin typeface="Arial Narrow" panose="020B0606020202030204" pitchFamily="34" charset="0"/>
              </a:rPr>
              <a:t>Was darf nicht erhoben werden?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0FDD53-FD6B-4A07-BA95-36C5BAC91B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Artikel 6 DSGVO </a:t>
            </a:r>
            <a:r>
              <a:rPr lang="de-DE" dirty="0">
                <a:sym typeface="Wingdings" panose="05000000000000000000" pitchFamily="2" charset="2"/>
              </a:rPr>
              <a:t> </a:t>
            </a:r>
            <a:r>
              <a:rPr lang="de-DE" dirty="0"/>
              <a:t>Nicht erlaubt: Daten über</a:t>
            </a:r>
          </a:p>
          <a:p>
            <a:endParaRPr lang="de-DE" dirty="0"/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C4280B78-E4CE-4CB2-8028-D24CB496EA48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839D374-B910-43AD-8146-569BA7D7957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rassische und ethnische Herkunft,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politische Meinungen,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religiöse oder weltanschauliche Überzeugungen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Verarbeitung von genetischen Daten, Gesundheitsdaten und Daten zum Sexualleben oder der sexuellen Orientierung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biometrische Daten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r>
              <a:rPr lang="de-DE" b="1" dirty="0"/>
              <a:t>Grenzen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Einwilligung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Geltendmachung Abwehr von Ansprüchen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Gefahrenabwehr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977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A6DB5-EF72-4451-ABB5-444FE0F71B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Was ist neu?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0BE41F67-1DD4-4D06-B7D4-298D696E744D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08E2A1B-A803-4DA8-AC33-609B87FC76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Verbindliche Rechtsgrundlagen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Erweiterung um Datensicherung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Dokumentations- und Aufklärungspflichten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Regeln zur Risikoerkennung, -vorsorge und -abwehr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Vorschriften für elektronische Verarbeitung und Geräteeinstellungen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Stärkung der Rechte Betroffener</a:t>
            </a:r>
          </a:p>
          <a:p>
            <a:endParaRPr lang="de-DE" dirty="0"/>
          </a:p>
          <a:p>
            <a:r>
              <a:rPr lang="de-DE" dirty="0"/>
              <a:t>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AD9B0AD4-5924-42B2-8CAD-47B7C9CD38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Seit 2014 EU Recht (aber erst 2018 in D eingeführt)</a:t>
            </a:r>
          </a:p>
        </p:txBody>
      </p:sp>
    </p:spTree>
    <p:extLst>
      <p:ext uri="{BB962C8B-B14F-4D97-AF65-F5344CB8AC3E}">
        <p14:creationId xmlns:p14="http://schemas.microsoft.com/office/powerpoint/2010/main" val="26295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B47038-7289-4EE1-93DB-B57B10B2A4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de-DE" sz="3200" dirty="0"/>
              <a:t>Welche Rechte haben Betroffene?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99B962AC-6651-4E93-97B9-18DC47D9DF1A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4DF3F76-8DF5-445B-8429-47F3310345A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1419" y="1416108"/>
            <a:ext cx="8232581" cy="402578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Auskunftsrecht Art 15 DSGVO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Recht auf Datenübertragbarkeit  (Datenmitnahme bei Anbieterwechsel) Art. 20 DSGVO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Recht auf Löschung Art. 17 DSGVO (wenn Zweck der Datenerhebung entfällt, Einwilligung widerrufen wird…)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Recht auf Berichtigung  Art. 16 DSGVO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Recht auf Einschränkung der Verarbeitung Art. 18 DSGVO 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Grenzen für alle Rechte: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Wenn die Verarbeitung zur Ausübung des Rechts auf freie Meinungsäußerung und Information erforderlich 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Wenn die Verarbeitung zur Erfüllung einer rechtlichen Verpflichtung erforderlich 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Wenn die Verarbeitung im öffentlichen Interesse ist</a:t>
            </a:r>
          </a:p>
        </p:txBody>
      </p:sp>
    </p:spTree>
    <p:extLst>
      <p:ext uri="{BB962C8B-B14F-4D97-AF65-F5344CB8AC3E}">
        <p14:creationId xmlns:p14="http://schemas.microsoft.com/office/powerpoint/2010/main" val="184487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3DA7CA-A477-450C-A501-751D787C41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Welche Pflichten haben Unternehmen?</a:t>
            </a:r>
          </a:p>
        </p:txBody>
      </p:sp>
      <p:sp>
        <p:nvSpPr>
          <p:cNvPr id="5" name="Vertikaler Textplatzhalter 4">
            <a:extLst>
              <a:ext uri="{FF2B5EF4-FFF2-40B4-BE49-F238E27FC236}">
                <a16:creationId xmlns:a16="http://schemas.microsoft.com/office/drawing/2014/main" id="{38D5C566-8779-46CA-9B61-F587BF1921CE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70817D37-9962-452D-A7FD-F66FE0904FE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Nachweis der Rechtmäßigkeit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Einholung einer Einwilligung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Transparenz über die Daten und Verarbeitung und Weitergabe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Zweckbindung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Datenminimierung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Speicherbegrenzung (Zweckbindung, Zeit)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Richtigkeit und Sicherung der Richtigkeit</a:t>
            </a:r>
            <a:br>
              <a:rPr lang="de-DE" dirty="0"/>
            </a:br>
            <a:r>
              <a:rPr lang="de-DE" dirty="0"/>
              <a:t> (Integrität und Vertraulichkeit)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445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BWV-Aachen-Vorlage (3)">
  <a:themeElements>
    <a:clrScheme name="BWV Aachen">
      <a:dk1>
        <a:srgbClr val="00283F"/>
      </a:dk1>
      <a:lt1>
        <a:srgbClr val="FFFFFF"/>
      </a:lt1>
      <a:dk2>
        <a:srgbClr val="00283F"/>
      </a:dk2>
      <a:lt2>
        <a:srgbClr val="FFFFFF"/>
      </a:lt2>
      <a:accent1>
        <a:srgbClr val="76798A"/>
      </a:accent1>
      <a:accent2>
        <a:srgbClr val="E1E0E5"/>
      </a:accent2>
      <a:accent3>
        <a:srgbClr val="034F80"/>
      </a:accent3>
      <a:accent4>
        <a:srgbClr val="38A8DB"/>
      </a:accent4>
      <a:accent5>
        <a:srgbClr val="660A14"/>
      </a:accent5>
      <a:accent6>
        <a:srgbClr val="BD0A26"/>
      </a:accent6>
      <a:hlink>
        <a:srgbClr val="034F80"/>
      </a:hlink>
      <a:folHlink>
        <a:srgbClr val="660A14"/>
      </a:folHlink>
    </a:clrScheme>
    <a:fontScheme name="Office 2">
      <a:majorFont>
        <a:latin typeface="RobotoCondensed-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RobotoCondensed-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folienvorlage_neu_jk01.potx" id="{FDAC2A65-4934-4D90-88BB-F394B764309E}" vid="{378C01A7-3507-4423-8C98-83C2C708E08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folienvorlage_neu_jk01</Template>
  <TotalTime>0</TotalTime>
  <Words>815</Words>
  <Application>Microsoft Office PowerPoint</Application>
  <PresentationFormat>Bildschirmpräsentation (4:3)</PresentationFormat>
  <Paragraphs>134</Paragraphs>
  <Slides>15</Slides>
  <Notes>10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4" baseType="lpstr">
      <vt:lpstr>Arial</vt:lpstr>
      <vt:lpstr>Arial Narrow</vt:lpstr>
      <vt:lpstr>Calibri</vt:lpstr>
      <vt:lpstr>Lucida Grande</vt:lpstr>
      <vt:lpstr>Roboto Condensed</vt:lpstr>
      <vt:lpstr>RobotoCondensed-Bold</vt:lpstr>
      <vt:lpstr>RobotoCondensed-Light</vt:lpstr>
      <vt:lpstr>Wingdings</vt:lpstr>
      <vt:lpstr>BWV-Aachen-Vorlage (3)</vt:lpstr>
      <vt:lpstr>Datenschutzgrundverordnung EU-DSGVO</vt:lpstr>
      <vt:lpstr>Datenschutz</vt:lpstr>
      <vt:lpstr>Geschichte</vt:lpstr>
      <vt:lpstr>Datenschutzverordnung</vt:lpstr>
      <vt:lpstr>Wann dürfen Daten erhoben werden?</vt:lpstr>
      <vt:lpstr>Was darf nicht erhoben werden?</vt:lpstr>
      <vt:lpstr>Was ist neu?</vt:lpstr>
      <vt:lpstr>Welche Rechte haben Betroffene?</vt:lpstr>
      <vt:lpstr>Welche Pflichten haben Unternehmen?</vt:lpstr>
      <vt:lpstr>Rechenschaftspflicht</vt:lpstr>
      <vt:lpstr>Erklärvideos zu Datenschutzverordnung</vt:lpstr>
      <vt:lpstr>Erklärvideos zu Datenschutzverordnung</vt:lpstr>
      <vt:lpstr>Erklärvideos zu Datenschutzverordnung</vt:lpstr>
      <vt:lpstr>Datenschutzaufgaben</vt:lpstr>
      <vt:lpstr>Datenschutzbeauftragter</vt:lpstr>
    </vt:vector>
  </TitlesOfParts>
  <Company>K2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Datenschutzverordnung</dc:title>
  <dc:creator>Kerber, Jörg</dc:creator>
  <cp:lastModifiedBy>Rollins, Alexandra</cp:lastModifiedBy>
  <cp:revision>117</cp:revision>
  <dcterms:created xsi:type="dcterms:W3CDTF">2021-08-23T13:45:27Z</dcterms:created>
  <dcterms:modified xsi:type="dcterms:W3CDTF">2023-08-14T14:06:14Z</dcterms:modified>
</cp:coreProperties>
</file>

<file path=docProps/thumbnail.jpeg>
</file>